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Default Extension="xlsx" ContentType="application/vnd.openxmlformats-officedocument.spreadsheetml.sheet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charts/chart1.xml" ContentType="application/vnd.openxmlformats-officedocument.drawingml.char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gif" ContentType="image/gif"/>
  <Override PartName="/ppt/diagrams/layout2.xml" ContentType="application/vnd.openxmlformats-officedocument.drawingml.diagram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92" r:id="rId1"/>
  </p:sldMasterIdLst>
  <p:notesMasterIdLst>
    <p:notesMasterId r:id="rId68"/>
  </p:notesMasterIdLst>
  <p:sldIdLst>
    <p:sldId id="530" r:id="rId2"/>
    <p:sldId id="541" r:id="rId3"/>
    <p:sldId id="628" r:id="rId4"/>
    <p:sldId id="623" r:id="rId5"/>
    <p:sldId id="624" r:id="rId6"/>
    <p:sldId id="633" r:id="rId7"/>
    <p:sldId id="659" r:id="rId8"/>
    <p:sldId id="592" r:id="rId9"/>
    <p:sldId id="596" r:id="rId10"/>
    <p:sldId id="597" r:id="rId11"/>
    <p:sldId id="685" r:id="rId12"/>
    <p:sldId id="645" r:id="rId13"/>
    <p:sldId id="595" r:id="rId14"/>
    <p:sldId id="614" r:id="rId15"/>
    <p:sldId id="655" r:id="rId16"/>
    <p:sldId id="601" r:id="rId17"/>
    <p:sldId id="634" r:id="rId18"/>
    <p:sldId id="641" r:id="rId19"/>
    <p:sldId id="629" r:id="rId20"/>
    <p:sldId id="640" r:id="rId21"/>
    <p:sldId id="656" r:id="rId22"/>
    <p:sldId id="636" r:id="rId23"/>
    <p:sldId id="638" r:id="rId24"/>
    <p:sldId id="637" r:id="rId25"/>
    <p:sldId id="644" r:id="rId26"/>
    <p:sldId id="671" r:id="rId27"/>
    <p:sldId id="648" r:id="rId28"/>
    <p:sldId id="684" r:id="rId29"/>
    <p:sldId id="678" r:id="rId30"/>
    <p:sldId id="677" r:id="rId31"/>
    <p:sldId id="669" r:id="rId32"/>
    <p:sldId id="689" r:id="rId33"/>
    <p:sldId id="673" r:id="rId34"/>
    <p:sldId id="690" r:id="rId35"/>
    <p:sldId id="658" r:id="rId36"/>
    <p:sldId id="604" r:id="rId37"/>
    <p:sldId id="630" r:id="rId38"/>
    <p:sldId id="660" r:id="rId39"/>
    <p:sldId id="661" r:id="rId40"/>
    <p:sldId id="662" r:id="rId41"/>
    <p:sldId id="663" r:id="rId42"/>
    <p:sldId id="664" r:id="rId43"/>
    <p:sldId id="665" r:id="rId44"/>
    <p:sldId id="667" r:id="rId45"/>
    <p:sldId id="666" r:id="rId46"/>
    <p:sldId id="631" r:id="rId47"/>
    <p:sldId id="612" r:id="rId48"/>
    <p:sldId id="647" r:id="rId49"/>
    <p:sldId id="613" r:id="rId50"/>
    <p:sldId id="657" r:id="rId51"/>
    <p:sldId id="621" r:id="rId52"/>
    <p:sldId id="642" r:id="rId53"/>
    <p:sldId id="632" r:id="rId54"/>
    <p:sldId id="652" r:id="rId55"/>
    <p:sldId id="674" r:id="rId56"/>
    <p:sldId id="688" r:id="rId57"/>
    <p:sldId id="686" r:id="rId58"/>
    <p:sldId id="687" r:id="rId59"/>
    <p:sldId id="680" r:id="rId60"/>
    <p:sldId id="681" r:id="rId61"/>
    <p:sldId id="682" r:id="rId62"/>
    <p:sldId id="608" r:id="rId63"/>
    <p:sldId id="683" r:id="rId64"/>
    <p:sldId id="676" r:id="rId65"/>
    <p:sldId id="675" r:id="rId66"/>
    <p:sldId id="408" r:id="rId67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898989"/>
    <a:srgbClr val="7E0000"/>
    <a:srgbClr val="0000FF"/>
    <a:srgbClr val="800000"/>
    <a:srgbClr val="C2C2C2"/>
    <a:srgbClr val="888888"/>
    <a:srgbClr val="CB9999"/>
    <a:srgbClr val="B46B6B"/>
    <a:srgbClr val="A44B4B"/>
    <a:srgbClr val="B400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70" autoAdjust="0"/>
    <p:restoredTop sz="99537" autoAdjust="0"/>
  </p:normalViewPr>
  <p:slideViewPr>
    <p:cSldViewPr>
      <p:cViewPr>
        <p:scale>
          <a:sx n="100" d="100"/>
          <a:sy n="100" d="100"/>
        </p:scale>
        <p:origin x="-1980" y="-354"/>
      </p:cViewPr>
      <p:guideLst>
        <p:guide orient="horz" pos="4020"/>
        <p:guide orient="horz" pos="3294"/>
        <p:guide orient="horz" pos="1897"/>
        <p:guide orient="horz" pos="1137"/>
        <p:guide pos="3120"/>
        <p:guide pos="4027"/>
        <p:guide pos="59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-3930" y="-96"/>
      </p:cViewPr>
      <p:guideLst>
        <p:guide orient="horz" pos="3126"/>
        <p:guide pos="214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Office_Excel_____1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ko-KR"/>
  <c:clrMapOvr bg1="dk1" tx1="lt1" bg2="dk2" tx2="lt2" accent1="accent1" accent2="accent2" accent3="accent3" accent4="accent4" accent5="accent5" accent6="accent6" hlink="hlink" folHlink="folHlink"/>
  <c:chart>
    <c:plotArea>
      <c:layout/>
      <c:barChart>
        <c:barDir val="col"/>
        <c:grouping val="clustered"/>
        <c:ser>
          <c:idx val="2"/>
          <c:order val="2"/>
          <c:tx>
            <c:strRef>
              <c:f>Sheet1!$D$1</c:f>
              <c:strCache>
                <c:ptCount val="1"/>
                <c:pt idx="0">
                  <c:v>TCO ($ Per Qtr)</c:v>
                </c:pt>
              </c:strCache>
            </c:strRef>
          </c:tx>
          <c:spPr>
            <a:gradFill rotWithShape="1">
              <a:gsLst>
                <a:gs pos="0">
                  <a:srgbClr val="EEECE1"/>
                </a:gs>
                <a:gs pos="80000">
                  <a:srgbClr val="6DB344">
                    <a:shade val="93000"/>
                    <a:satMod val="130000"/>
                  </a:srgbClr>
                </a:gs>
                <a:gs pos="100000">
                  <a:srgbClr val="6DB344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6DB344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dLbls>
            <c:dLbl>
              <c:idx val="0"/>
              <c:layout>
                <c:manualLayout>
                  <c:x val="0"/>
                  <c:y val="1.0086513695817855E-2"/>
                </c:manualLayout>
              </c:layout>
              <c:showVal val="1"/>
            </c:dLbl>
            <c:dLbl>
              <c:idx val="1"/>
              <c:layout>
                <c:manualLayout>
                  <c:x val="-1.1575578409778087E-3"/>
                  <c:y val="1.344868492775703E-2"/>
                </c:manualLayout>
              </c:layout>
              <c:showVal val="1"/>
            </c:dLbl>
            <c:dLbl>
              <c:idx val="2"/>
              <c:layout>
                <c:manualLayout>
                  <c:x val="-2.3151156819556091E-3"/>
                  <c:y val="1.344868492775703E-2"/>
                </c:manualLayout>
              </c:layout>
              <c:showVal val="1"/>
            </c:dLbl>
            <c:dLbl>
              <c:idx val="3"/>
              <c:layout>
                <c:manualLayout>
                  <c:x val="0"/>
                  <c:y val="1.344868492775703E-2"/>
                </c:manualLayout>
              </c:layout>
              <c:showVal val="1"/>
            </c:dLbl>
            <c:txPr>
              <a:bodyPr/>
              <a:lstStyle/>
              <a:p>
                <a:pPr>
                  <a:defRPr sz="1400" b="1">
                    <a:solidFill>
                      <a:srgbClr val="FFFF00"/>
                    </a:solidFill>
                  </a:defRPr>
                </a:pPr>
                <a:endParaRPr lang="ko-KR"/>
              </a:p>
            </c:txPr>
            <c:showVal val="1"/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Sheet1!$D$2:$D$5</c:f>
              <c:numCache>
                <c:formatCode>"$"#,##0_);[Red]\("$"#,##0\)</c:formatCode>
                <c:ptCount val="4"/>
                <c:pt idx="0">
                  <c:v>75826</c:v>
                </c:pt>
                <c:pt idx="1">
                  <c:v>41438</c:v>
                </c:pt>
                <c:pt idx="2">
                  <c:v>31598</c:v>
                </c:pt>
                <c:pt idx="3">
                  <c:v>24894</c:v>
                </c:pt>
              </c:numCache>
            </c:numRef>
          </c:val>
        </c:ser>
        <c:gapWidth val="50"/>
        <c:axId val="134306816"/>
        <c:axId val="134304896"/>
      </c:barChart>
      <c:lineChart>
        <c:grouping val="standard"/>
        <c:ser>
          <c:idx val="0"/>
          <c:order val="0"/>
          <c:tx>
            <c:strRef>
              <c:f>Sheet1!$B$1</c:f>
              <c:strCache>
                <c:ptCount val="1"/>
                <c:pt idx="0">
                  <c:v>Virtualization Rate (%) </c:v>
                </c:pt>
              </c:strCache>
            </c:strRef>
          </c:tx>
          <c:spPr>
            <a:ln w="63500">
              <a:solidFill>
                <a:srgbClr val="652D89">
                  <a:lumMod val="60000"/>
                  <a:lumOff val="40000"/>
                </a:srgb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rgbClr val="652D89">
                  <a:lumMod val="40000"/>
                  <a:lumOff val="60000"/>
                </a:srgbClr>
              </a:solidFill>
              <a:ln w="6350">
                <a:solidFill>
                  <a:srgbClr val="652D89">
                    <a:lumMod val="60000"/>
                    <a:lumOff val="40000"/>
                  </a:srgb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0.00</c:formatCode>
                <c:ptCount val="4"/>
                <c:pt idx="0">
                  <c:v>3</c:v>
                </c:pt>
                <c:pt idx="1">
                  <c:v>42</c:v>
                </c:pt>
                <c:pt idx="2">
                  <c:v>51</c:v>
                </c:pt>
                <c:pt idx="3">
                  <c:v>57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E2E Provisioning Time (Days)</c:v>
                </c:pt>
              </c:strCache>
            </c:strRef>
          </c:tx>
          <c:spPr>
            <a:ln w="63500">
              <a:solidFill>
                <a:srgbClr val="0096D6">
                  <a:lumMod val="60000"/>
                  <a:lumOff val="40000"/>
                </a:srgb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7"/>
            <c:spPr>
              <a:solidFill>
                <a:srgbClr val="0096D6">
                  <a:lumMod val="40000"/>
                  <a:lumOff val="60000"/>
                </a:srgbClr>
              </a:solidFill>
              <a:ln w="6350">
                <a:solidFill>
                  <a:srgbClr val="0096D6">
                    <a:lumMod val="60000"/>
                    <a:lumOff val="40000"/>
                  </a:srgb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</c:marker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45</c:v>
                </c:pt>
                <c:pt idx="1">
                  <c:v>17</c:v>
                </c:pt>
                <c:pt idx="2">
                  <c:v>5</c:v>
                </c:pt>
                <c:pt idx="3">
                  <c:v>0</c:v>
                </c:pt>
              </c:numCache>
            </c:numRef>
          </c:val>
        </c:ser>
        <c:marker val="1"/>
        <c:axId val="134310144"/>
        <c:axId val="134308608"/>
      </c:lineChart>
      <c:valAx>
        <c:axId val="134304896"/>
        <c:scaling>
          <c:orientation val="minMax"/>
          <c:max val="100000"/>
        </c:scaling>
        <c:axPos val="r"/>
        <c:numFmt formatCode="&quot;$&quot;#,##0" sourceLinked="0"/>
        <c:tickLblPos val="nextTo"/>
        <c:spPr>
          <a:ln>
            <a:solidFill>
              <a:srgbClr val="FFFFFF"/>
            </a:solidFill>
          </a:ln>
        </c:spPr>
        <c:txPr>
          <a:bodyPr/>
          <a:lstStyle/>
          <a:p>
            <a:pPr>
              <a:defRPr sz="1100">
                <a:solidFill>
                  <a:schemeClr val="bg1"/>
                </a:solidFill>
              </a:defRPr>
            </a:pPr>
            <a:endParaRPr lang="ko-KR"/>
          </a:p>
        </c:txPr>
        <c:crossAx val="134306816"/>
        <c:crosses val="max"/>
        <c:crossBetween val="between"/>
        <c:majorUnit val="25000"/>
        <c:minorUnit val="5000"/>
      </c:valAx>
      <c:catAx>
        <c:axId val="134306816"/>
        <c:scaling>
          <c:orientation val="minMax"/>
        </c:scaling>
        <c:delete val="1"/>
        <c:axPos val="b"/>
        <c:numFmt formatCode="General" sourceLinked="1"/>
        <c:tickLblPos val="none"/>
        <c:crossAx val="134304896"/>
        <c:crosses val="autoZero"/>
        <c:auto val="1"/>
        <c:lblAlgn val="ctr"/>
        <c:lblOffset val="100"/>
      </c:catAx>
      <c:valAx>
        <c:axId val="134308608"/>
        <c:scaling>
          <c:orientation val="minMax"/>
          <c:max val="60"/>
        </c:scaling>
        <c:axPos val="l"/>
        <c:numFmt formatCode="0.00" sourceLinked="1"/>
        <c:tickLblPos val="none"/>
        <c:spPr>
          <a:ln>
            <a:solidFill>
              <a:srgbClr val="FFFFFF"/>
            </a:solidFill>
          </a:ln>
        </c:spPr>
        <c:txPr>
          <a:bodyPr/>
          <a:lstStyle/>
          <a:p>
            <a:pPr>
              <a:defRPr sz="1200" b="1">
                <a:solidFill>
                  <a:schemeClr val="bg1">
                    <a:lumMod val="50000"/>
                  </a:schemeClr>
                </a:solidFill>
              </a:defRPr>
            </a:pPr>
            <a:endParaRPr lang="ko-KR"/>
          </a:p>
        </c:txPr>
        <c:crossAx val="134310144"/>
        <c:crosses val="autoZero"/>
        <c:crossBetween val="between"/>
        <c:majorUnit val="15"/>
        <c:minorUnit val="5"/>
      </c:valAx>
      <c:catAx>
        <c:axId val="134310144"/>
        <c:scaling>
          <c:orientation val="minMax"/>
        </c:scaling>
        <c:delete val="1"/>
        <c:axPos val="b"/>
        <c:numFmt formatCode="General" sourceLinked="1"/>
        <c:tickLblPos val="none"/>
        <c:crossAx val="134308608"/>
        <c:crosses val="autoZero"/>
        <c:auto val="1"/>
        <c:lblAlgn val="ctr"/>
        <c:lblOffset val="100"/>
      </c:catAx>
      <c:spPr>
        <a:gradFill flip="none" rotWithShape="1">
          <a:gsLst>
            <a:gs pos="0">
              <a:srgbClr val="ABDFF0">
                <a:lumMod val="25000"/>
              </a:srgbClr>
            </a:gs>
            <a:gs pos="100000">
              <a:srgbClr val="0096D6">
                <a:tint val="23500"/>
                <a:satMod val="160000"/>
                <a:alpha val="0"/>
              </a:srgbClr>
            </a:gs>
          </a:gsLst>
          <a:lin ang="16200000" scaled="1"/>
          <a:tileRect/>
        </a:gradFill>
        <a:ln>
          <a:solidFill>
            <a:srgbClr val="FFFFFF"/>
          </a:solidFill>
        </a:ln>
      </c:spPr>
    </c:plotArea>
    <c:legend>
      <c:legendPos val="t"/>
      <c:layout>
        <c:manualLayout>
          <c:xMode val="edge"/>
          <c:yMode val="edge"/>
          <c:x val="0.16794346190064938"/>
          <c:y val="2.0173027391635501E-2"/>
          <c:w val="0.65083412060722301"/>
          <c:h val="6.4808894981390516E-2"/>
        </c:manualLayout>
      </c:layout>
      <c:txPr>
        <a:bodyPr/>
        <a:lstStyle/>
        <a:p>
          <a:pPr>
            <a:defRPr sz="1200">
              <a:solidFill>
                <a:schemeClr val="bg2"/>
              </a:solidFill>
            </a:defRPr>
          </a:pPr>
          <a:endParaRPr lang="ko-KR"/>
        </a:p>
      </c:txPr>
    </c:legend>
    <c:plotVisOnly val="1"/>
    <c:dispBlanksAs val="gap"/>
  </c:chart>
  <c:txPr>
    <a:bodyPr/>
    <a:lstStyle/>
    <a:p>
      <a:pPr>
        <a:defRPr sz="1400"/>
      </a:pPr>
      <a:endParaRPr lang="ko-KR"/>
    </a:p>
  </c:txPr>
  <c:externalData r:id="rId2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166C9C-C830-435C-86BA-C0B79503340F}" type="doc">
      <dgm:prSet loTypeId="urn:microsoft.com/office/officeart/2005/8/layout/hierarchy4" loCatId="list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09A9A7CC-3536-46EB-A4B7-D036CE2A993F}">
      <dgm:prSet phldrT="[텍스트]" custT="1"/>
      <dgm:spPr/>
      <dgm:t>
        <a:bodyPr/>
        <a:lstStyle/>
        <a:p>
          <a:pPr latinLnBrk="1"/>
          <a:r>
            <a:rPr lang="ko-KR" altLang="en-US" sz="1400" b="1" dirty="0" err="1" smtClean="0">
              <a:latin typeface="+mn-ea"/>
              <a:ea typeface="+mn-ea"/>
            </a:rPr>
            <a:t>클라우드</a:t>
          </a:r>
          <a:r>
            <a:rPr lang="ko-KR" altLang="en-US" sz="1400" b="1" dirty="0" smtClean="0">
              <a:latin typeface="+mn-ea"/>
              <a:ea typeface="+mn-ea"/>
            </a:rPr>
            <a:t> 자원 제공 </a:t>
          </a:r>
          <a:r>
            <a:rPr lang="en-US" altLang="ko-KR" sz="1400" b="1" dirty="0" smtClean="0">
              <a:latin typeface="+mn-ea"/>
              <a:ea typeface="+mn-ea"/>
            </a:rPr>
            <a:t>(Computing, Storage, Database …)</a:t>
          </a:r>
          <a:endParaRPr lang="ko-KR" altLang="en-US" sz="1400" b="1" dirty="0">
            <a:latin typeface="+mn-ea"/>
            <a:ea typeface="+mn-ea"/>
          </a:endParaRPr>
        </a:p>
      </dgm:t>
    </dgm:pt>
    <dgm:pt modelId="{CFB3DC70-0825-4FC1-96EC-3BF1057D93DD}" type="parTrans" cxnId="{FB3A95A5-2164-41F8-8D24-551D74A34308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 sz="1200" b="1">
            <a:latin typeface="+mn-ea"/>
            <a:ea typeface="+mn-ea"/>
          </a:endParaRPr>
        </a:p>
      </dgm:t>
    </dgm:pt>
    <dgm:pt modelId="{BFCF8E36-6D16-4662-928C-D68391532B7F}" type="sibTrans" cxnId="{FB3A95A5-2164-41F8-8D24-551D74A34308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 sz="1200" b="1">
            <a:latin typeface="+mn-ea"/>
            <a:ea typeface="+mn-ea"/>
          </a:endParaRPr>
        </a:p>
      </dgm:t>
    </dgm:pt>
    <dgm:pt modelId="{BB8078C9-2389-4CBF-8B7C-8BBC2A99A8D5}">
      <dgm:prSet phldrT="[텍스트]" custT="1"/>
      <dgm:spPr/>
      <dgm:t>
        <a:bodyPr anchor="t"/>
        <a:lstStyle/>
        <a:p>
          <a:pPr latinLnBrk="1">
            <a:lnSpc>
              <a:spcPts val="1800"/>
            </a:lnSpc>
            <a:spcAft>
              <a:spcPts val="0"/>
            </a:spcAft>
          </a:pPr>
          <a:r>
            <a:rPr lang="ko-KR" altLang="en-US" sz="1400" b="1" dirty="0" smtClean="0">
              <a:latin typeface="+mn-ea"/>
              <a:ea typeface="+mn-ea"/>
            </a:rPr>
            <a:t>실시간 통합</a:t>
          </a:r>
          <a:endParaRPr lang="en-US" altLang="ko-KR" sz="1400" b="1" dirty="0" smtClean="0">
            <a:latin typeface="+mn-ea"/>
            <a:ea typeface="+mn-ea"/>
          </a:endParaRPr>
        </a:p>
        <a:p>
          <a:pPr latinLnBrk="1">
            <a:lnSpc>
              <a:spcPts val="1800"/>
            </a:lnSpc>
            <a:spcAft>
              <a:spcPts val="0"/>
            </a:spcAft>
          </a:pPr>
          <a:r>
            <a:rPr lang="ko-KR" altLang="en-US" sz="1400" b="1" dirty="0" err="1" smtClean="0">
              <a:latin typeface="+mn-ea"/>
              <a:ea typeface="+mn-ea"/>
            </a:rPr>
            <a:t>메시징</a:t>
          </a:r>
          <a:endParaRPr lang="ko-KR" altLang="en-US" sz="1400" b="1" dirty="0">
            <a:latin typeface="+mn-ea"/>
            <a:ea typeface="+mn-ea"/>
          </a:endParaRPr>
        </a:p>
      </dgm:t>
    </dgm:pt>
    <dgm:pt modelId="{34869890-E909-4F99-84DA-15AA2C344013}" type="parTrans" cxnId="{B849271B-86DF-425C-A6E9-46A59DA2BA7C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 sz="1200" b="1">
            <a:latin typeface="+mn-ea"/>
            <a:ea typeface="+mn-ea"/>
          </a:endParaRPr>
        </a:p>
      </dgm:t>
    </dgm:pt>
    <dgm:pt modelId="{C916587B-32D4-4F48-AB09-A07F50793196}" type="sibTrans" cxnId="{B849271B-86DF-425C-A6E9-46A59DA2BA7C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 sz="1200" b="1">
            <a:latin typeface="+mn-ea"/>
            <a:ea typeface="+mn-ea"/>
          </a:endParaRPr>
        </a:p>
      </dgm:t>
    </dgm:pt>
    <dgm:pt modelId="{C4698F05-8000-483C-9D18-814E508E38B3}">
      <dgm:prSet phldrT="[텍스트]" custT="1"/>
      <dgm:spPr/>
      <dgm:t>
        <a:bodyPr anchor="t"/>
        <a:lstStyle/>
        <a:p>
          <a:pPr latinLnBrk="1">
            <a:lnSpc>
              <a:spcPts val="1800"/>
            </a:lnSpc>
            <a:spcAft>
              <a:spcPts val="0"/>
            </a:spcAft>
          </a:pPr>
          <a:r>
            <a:rPr lang="ko-KR" altLang="en-US" sz="1400" b="1" dirty="0" smtClean="0">
              <a:latin typeface="+mn-ea"/>
              <a:ea typeface="+mn-ea"/>
            </a:rPr>
            <a:t>자동 동기화 </a:t>
          </a:r>
          <a:r>
            <a:rPr lang="en-US" altLang="ko-KR" sz="1400" b="1" dirty="0" smtClean="0">
              <a:latin typeface="+mn-ea"/>
              <a:ea typeface="+mn-ea"/>
            </a:rPr>
            <a:t>&amp;</a:t>
          </a:r>
        </a:p>
        <a:p>
          <a:pPr latinLnBrk="1">
            <a:lnSpc>
              <a:spcPts val="1800"/>
            </a:lnSpc>
            <a:spcAft>
              <a:spcPts val="0"/>
            </a:spcAft>
          </a:pPr>
          <a:r>
            <a:rPr lang="ko-KR" altLang="en-US" sz="1400" b="1" dirty="0" smtClean="0">
              <a:latin typeface="+mn-ea"/>
              <a:ea typeface="+mn-ea"/>
            </a:rPr>
            <a:t>오프라인 모드</a:t>
          </a:r>
          <a:endParaRPr lang="ko-KR" altLang="en-US" sz="1400" b="1" dirty="0">
            <a:latin typeface="+mn-ea"/>
            <a:ea typeface="+mn-ea"/>
          </a:endParaRPr>
        </a:p>
      </dgm:t>
    </dgm:pt>
    <dgm:pt modelId="{F2A4450D-5CE1-464C-83D7-4F53BD3E20F3}" type="parTrans" cxnId="{070B3CB9-8953-4512-8AE5-BDA912662171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 sz="1200" b="1">
            <a:latin typeface="+mn-ea"/>
            <a:ea typeface="+mn-ea"/>
          </a:endParaRPr>
        </a:p>
      </dgm:t>
    </dgm:pt>
    <dgm:pt modelId="{01A0D134-F402-406A-9BFF-FBF5FAFEE8E3}" type="sibTrans" cxnId="{070B3CB9-8953-4512-8AE5-BDA912662171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 sz="1200" b="1">
            <a:latin typeface="+mn-ea"/>
            <a:ea typeface="+mn-ea"/>
          </a:endParaRPr>
        </a:p>
      </dgm:t>
    </dgm:pt>
    <dgm:pt modelId="{B1F5FC07-7632-4ACE-8698-1C1EB5DFBB9B}">
      <dgm:prSet phldrT="[텍스트]" custT="1"/>
      <dgm:spPr/>
      <dgm:t>
        <a:bodyPr anchor="t"/>
        <a:lstStyle/>
        <a:p>
          <a:pPr latinLnBrk="1">
            <a:lnSpc>
              <a:spcPts val="1800"/>
            </a:lnSpc>
            <a:spcAft>
              <a:spcPts val="0"/>
            </a:spcAft>
          </a:pPr>
          <a:r>
            <a:rPr lang="en-US" altLang="ko-KR" sz="1400" b="1" dirty="0" smtClean="0">
              <a:latin typeface="+mn-ea"/>
              <a:ea typeface="+mn-ea"/>
            </a:rPr>
            <a:t>Open API </a:t>
          </a:r>
          <a:r>
            <a:rPr lang="ko-KR" altLang="en-US" sz="1400" b="1" dirty="0" smtClean="0">
              <a:latin typeface="+mn-ea"/>
              <a:ea typeface="+mn-ea"/>
            </a:rPr>
            <a:t>및</a:t>
          </a:r>
          <a:endParaRPr lang="en-US" altLang="ko-KR" sz="1400" b="1" dirty="0" smtClean="0">
            <a:latin typeface="+mn-ea"/>
            <a:ea typeface="+mn-ea"/>
          </a:endParaRPr>
        </a:p>
        <a:p>
          <a:pPr latinLnBrk="1">
            <a:lnSpc>
              <a:spcPts val="1800"/>
            </a:lnSpc>
            <a:spcAft>
              <a:spcPts val="0"/>
            </a:spcAft>
          </a:pPr>
          <a:r>
            <a:rPr lang="en-US" altLang="ko-KR" sz="1400" b="1" dirty="0" err="1" smtClean="0">
              <a:latin typeface="+mn-ea"/>
              <a:ea typeface="+mn-ea"/>
            </a:rPr>
            <a:t>Mashup</a:t>
          </a:r>
          <a:r>
            <a:rPr lang="en-US" altLang="ko-KR" sz="1400" b="1" dirty="0" smtClean="0">
              <a:latin typeface="+mn-ea"/>
              <a:ea typeface="+mn-ea"/>
            </a:rPr>
            <a:t> </a:t>
          </a:r>
          <a:r>
            <a:rPr lang="ko-KR" altLang="en-US" sz="1400" b="1" dirty="0" smtClean="0">
              <a:latin typeface="+mn-ea"/>
              <a:ea typeface="+mn-ea"/>
            </a:rPr>
            <a:t>플랫폼</a:t>
          </a:r>
          <a:endParaRPr lang="ko-KR" altLang="en-US" sz="1400" b="1" dirty="0">
            <a:latin typeface="+mn-ea"/>
            <a:ea typeface="+mn-ea"/>
          </a:endParaRPr>
        </a:p>
      </dgm:t>
    </dgm:pt>
    <dgm:pt modelId="{47C9ECEF-2C0D-4938-886E-A9836B291A11}" type="parTrans" cxnId="{61F0697C-27C6-4DED-B7B8-194BAD44B560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 sz="1200" b="1">
            <a:latin typeface="+mn-ea"/>
            <a:ea typeface="+mn-ea"/>
          </a:endParaRPr>
        </a:p>
      </dgm:t>
    </dgm:pt>
    <dgm:pt modelId="{E58BB266-D95B-4029-B780-4750FC8F0E22}" type="sibTrans" cxnId="{61F0697C-27C6-4DED-B7B8-194BAD44B560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 sz="1200" b="1">
            <a:latin typeface="+mn-ea"/>
            <a:ea typeface="+mn-ea"/>
          </a:endParaRPr>
        </a:p>
      </dgm:t>
    </dgm:pt>
    <dgm:pt modelId="{5B93D750-95A2-4E51-BD57-C133024F69BA}">
      <dgm:prSet phldrT="[텍스트]" custT="1"/>
      <dgm:spPr/>
      <dgm:t>
        <a:bodyPr anchor="t"/>
        <a:lstStyle/>
        <a:p>
          <a:pPr latinLnBrk="1">
            <a:lnSpc>
              <a:spcPts val="1800"/>
            </a:lnSpc>
            <a:spcAft>
              <a:spcPts val="0"/>
            </a:spcAft>
          </a:pPr>
          <a:r>
            <a:rPr lang="ko-KR" altLang="en-US" sz="1400" b="1" dirty="0" err="1" smtClean="0">
              <a:latin typeface="+mn-ea"/>
              <a:ea typeface="+mn-ea"/>
            </a:rPr>
            <a:t>앱</a:t>
          </a:r>
          <a:r>
            <a:rPr lang="ko-KR" altLang="en-US" sz="1400" b="1" dirty="0" smtClean="0">
              <a:latin typeface="+mn-ea"/>
              <a:ea typeface="+mn-ea"/>
            </a:rPr>
            <a:t> </a:t>
          </a:r>
          <a:r>
            <a:rPr lang="en-US" altLang="ko-KR" sz="1400" b="1" dirty="0" smtClean="0">
              <a:latin typeface="+mn-ea"/>
              <a:ea typeface="+mn-ea"/>
            </a:rPr>
            <a:t>&amp; </a:t>
          </a:r>
          <a:r>
            <a:rPr lang="ko-KR" altLang="en-US" sz="1400" b="1" dirty="0" err="1" smtClean="0">
              <a:latin typeface="+mn-ea"/>
              <a:ea typeface="+mn-ea"/>
            </a:rPr>
            <a:t>백엔드</a:t>
          </a:r>
          <a:endParaRPr lang="en-US" altLang="ko-KR" sz="1400" b="1" dirty="0" smtClean="0">
            <a:latin typeface="+mn-ea"/>
            <a:ea typeface="+mn-ea"/>
          </a:endParaRPr>
        </a:p>
        <a:p>
          <a:pPr latinLnBrk="1">
            <a:lnSpc>
              <a:spcPts val="1800"/>
            </a:lnSpc>
            <a:spcAft>
              <a:spcPts val="0"/>
            </a:spcAft>
          </a:pPr>
          <a:r>
            <a:rPr lang="ko-KR" altLang="en-US" sz="1400" b="1" dirty="0" smtClean="0">
              <a:latin typeface="+mn-ea"/>
              <a:ea typeface="+mn-ea"/>
            </a:rPr>
            <a:t>개발환경</a:t>
          </a:r>
          <a:endParaRPr lang="ko-KR" altLang="en-US" sz="1400" b="1" dirty="0">
            <a:latin typeface="+mn-ea"/>
            <a:ea typeface="+mn-ea"/>
          </a:endParaRPr>
        </a:p>
      </dgm:t>
    </dgm:pt>
    <dgm:pt modelId="{2CB86349-44B3-49A6-B915-A22E0D8189AA}" type="parTrans" cxnId="{BB051870-CA15-4D70-BF3E-EC5B6F6BCFAC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 sz="1200" b="1">
            <a:latin typeface="+mn-ea"/>
            <a:ea typeface="+mn-ea"/>
          </a:endParaRPr>
        </a:p>
      </dgm:t>
    </dgm:pt>
    <dgm:pt modelId="{81387A2B-91EA-4B7B-904E-B77A8AB762AC}" type="sibTrans" cxnId="{BB051870-CA15-4D70-BF3E-EC5B6F6BCFAC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 sz="1200" b="1">
            <a:latin typeface="+mn-ea"/>
            <a:ea typeface="+mn-ea"/>
          </a:endParaRPr>
        </a:p>
      </dgm:t>
    </dgm:pt>
    <dgm:pt modelId="{DC20B65F-1F40-4E65-84D7-5DB48111A953}">
      <dgm:prSet custT="1"/>
      <dgm:spPr/>
      <dgm:t>
        <a:bodyPr anchor="t"/>
        <a:lstStyle/>
        <a:p>
          <a:pPr latinLnBrk="1">
            <a:lnSpc>
              <a:spcPts val="1800"/>
            </a:lnSpc>
            <a:spcAft>
              <a:spcPts val="0"/>
            </a:spcAft>
          </a:pPr>
          <a:r>
            <a:rPr lang="en-US" altLang="ko-KR" sz="1400" b="1" dirty="0" smtClean="0">
              <a:latin typeface="+mn-ea"/>
              <a:ea typeface="+mn-ea"/>
            </a:rPr>
            <a:t>Cross-device</a:t>
          </a:r>
        </a:p>
        <a:p>
          <a:pPr latinLnBrk="1">
            <a:lnSpc>
              <a:spcPts val="1800"/>
            </a:lnSpc>
            <a:spcAft>
              <a:spcPts val="0"/>
            </a:spcAft>
          </a:pPr>
          <a:r>
            <a:rPr lang="en-US" altLang="ko-KR" sz="1400" b="1" dirty="0" smtClean="0">
              <a:latin typeface="+mn-ea"/>
              <a:ea typeface="+mn-ea"/>
            </a:rPr>
            <a:t>(N-Screen) </a:t>
          </a:r>
          <a:r>
            <a:rPr lang="ko-KR" altLang="en-US" sz="1400" b="1" dirty="0" smtClean="0">
              <a:latin typeface="+mn-ea"/>
              <a:ea typeface="+mn-ea"/>
            </a:rPr>
            <a:t>환경</a:t>
          </a:r>
          <a:endParaRPr lang="ko-KR" altLang="en-US" sz="1400" b="1" dirty="0">
            <a:latin typeface="+mn-ea"/>
            <a:ea typeface="+mn-ea"/>
          </a:endParaRPr>
        </a:p>
      </dgm:t>
    </dgm:pt>
    <dgm:pt modelId="{CA63A410-4F0A-41EE-83D9-1D3AB17D8CF3}" type="parTrans" cxnId="{9D09AAA0-F1A2-4694-A2BB-EE98F9B2EDF9}">
      <dgm:prSet/>
      <dgm:spPr/>
      <dgm:t>
        <a:bodyPr/>
        <a:lstStyle/>
        <a:p>
          <a:pPr latinLnBrk="1"/>
          <a:endParaRPr lang="ko-KR" altLang="en-US" sz="1200" b="1">
            <a:latin typeface="+mn-ea"/>
            <a:ea typeface="+mn-ea"/>
          </a:endParaRPr>
        </a:p>
      </dgm:t>
    </dgm:pt>
    <dgm:pt modelId="{5618C2FF-E7C3-4645-957E-1F6099253AA0}" type="sibTrans" cxnId="{9D09AAA0-F1A2-4694-A2BB-EE98F9B2EDF9}">
      <dgm:prSet/>
      <dgm:spPr/>
      <dgm:t>
        <a:bodyPr/>
        <a:lstStyle/>
        <a:p>
          <a:pPr latinLnBrk="1"/>
          <a:endParaRPr lang="ko-KR" altLang="en-US" sz="1200" b="1">
            <a:latin typeface="+mn-ea"/>
            <a:ea typeface="+mn-ea"/>
          </a:endParaRPr>
        </a:p>
      </dgm:t>
    </dgm:pt>
    <dgm:pt modelId="{7EA1BBB5-2D4E-493A-BB0B-82C6189CDFFF}" type="pres">
      <dgm:prSet presAssocID="{0C166C9C-C830-435C-86BA-C0B79503340F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03073C-DCE6-47E3-B059-C69706A30503}" type="pres">
      <dgm:prSet presAssocID="{09A9A7CC-3536-46EB-A4B7-D036CE2A993F}" presName="vertOne" presStyleCnt="0"/>
      <dgm:spPr/>
    </dgm:pt>
    <dgm:pt modelId="{27C50C3B-AB8F-4D00-B060-415183BABF9A}" type="pres">
      <dgm:prSet presAssocID="{09A9A7CC-3536-46EB-A4B7-D036CE2A993F}" presName="txOne" presStyleLbl="node0" presStyleIdx="0" presStyleCnt="1" custScaleY="141737" custLinFactY="200000" custLinFactNeighborX="-183" custLinFactNeighborY="27601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8252305-61FF-4813-8896-4CE01D72D3F5}" type="pres">
      <dgm:prSet presAssocID="{09A9A7CC-3536-46EB-A4B7-D036CE2A993F}" presName="parTransOne" presStyleCnt="0"/>
      <dgm:spPr/>
    </dgm:pt>
    <dgm:pt modelId="{A1CDA15D-ACCC-4F38-9457-FDBC758FCB03}" type="pres">
      <dgm:prSet presAssocID="{09A9A7CC-3536-46EB-A4B7-D036CE2A993F}" presName="horzOne" presStyleCnt="0"/>
      <dgm:spPr/>
    </dgm:pt>
    <dgm:pt modelId="{4B1D56C7-6789-4ED4-9B9D-F93EBD1CDE7B}" type="pres">
      <dgm:prSet presAssocID="{BB8078C9-2389-4CBF-8B7C-8BBC2A99A8D5}" presName="vertTwo" presStyleCnt="0"/>
      <dgm:spPr/>
    </dgm:pt>
    <dgm:pt modelId="{D802A14B-F761-40E6-8CF5-32229295FC6D}" type="pres">
      <dgm:prSet presAssocID="{BB8078C9-2389-4CBF-8B7C-8BBC2A99A8D5}" presName="txTwo" presStyleLbl="node2" presStyleIdx="0" presStyleCnt="5" custScaleY="213670" custLinFactY="-86515" custLinFactNeighborY="-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0F746B-0CCE-4ABC-9145-7D8A26ABE75D}" type="pres">
      <dgm:prSet presAssocID="{BB8078C9-2389-4CBF-8B7C-8BBC2A99A8D5}" presName="horzTwo" presStyleCnt="0"/>
      <dgm:spPr/>
    </dgm:pt>
    <dgm:pt modelId="{64603C1D-3738-4CA9-8173-D29BBE8A8B00}" type="pres">
      <dgm:prSet presAssocID="{C916587B-32D4-4F48-AB09-A07F50793196}" presName="sibSpaceTwo" presStyleCnt="0"/>
      <dgm:spPr/>
    </dgm:pt>
    <dgm:pt modelId="{EA213A3D-246C-492A-841A-9F8F57163D70}" type="pres">
      <dgm:prSet presAssocID="{C4698F05-8000-483C-9D18-814E508E38B3}" presName="vertTwo" presStyleCnt="0"/>
      <dgm:spPr/>
    </dgm:pt>
    <dgm:pt modelId="{64D89DC2-9EF7-4039-A26D-CCF9B0552C83}" type="pres">
      <dgm:prSet presAssocID="{C4698F05-8000-483C-9D18-814E508E38B3}" presName="txTwo" presStyleLbl="node2" presStyleIdx="1" presStyleCnt="5" custScaleY="213670" custLinFactY="-86515" custLinFactNeighborY="-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8608D5-AA1D-4CF7-9FBE-D3260698D88C}" type="pres">
      <dgm:prSet presAssocID="{C4698F05-8000-483C-9D18-814E508E38B3}" presName="horzTwo" presStyleCnt="0"/>
      <dgm:spPr/>
    </dgm:pt>
    <dgm:pt modelId="{FCAB09E5-B59D-49E9-A302-9B413A44006F}" type="pres">
      <dgm:prSet presAssocID="{01A0D134-F402-406A-9BFF-FBF5FAFEE8E3}" presName="sibSpaceTwo" presStyleCnt="0"/>
      <dgm:spPr/>
    </dgm:pt>
    <dgm:pt modelId="{6A76A1D4-7108-40D1-9E5F-CA9FA6863D77}" type="pres">
      <dgm:prSet presAssocID="{B1F5FC07-7632-4ACE-8698-1C1EB5DFBB9B}" presName="vertTwo" presStyleCnt="0"/>
      <dgm:spPr/>
    </dgm:pt>
    <dgm:pt modelId="{2F22C661-A489-4A2D-B54E-E287FFBE2CA4}" type="pres">
      <dgm:prSet presAssocID="{B1F5FC07-7632-4ACE-8698-1C1EB5DFBB9B}" presName="txTwo" presStyleLbl="node2" presStyleIdx="2" presStyleCnt="5" custScaleY="213670" custLinFactY="-86515" custLinFactNeighborY="-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CC17E1E-1D41-48E8-A980-3065A29F6721}" type="pres">
      <dgm:prSet presAssocID="{B1F5FC07-7632-4ACE-8698-1C1EB5DFBB9B}" presName="horzTwo" presStyleCnt="0"/>
      <dgm:spPr/>
    </dgm:pt>
    <dgm:pt modelId="{4222539F-2BEF-452F-BBB9-97602BF85102}" type="pres">
      <dgm:prSet presAssocID="{E58BB266-D95B-4029-B780-4750FC8F0E22}" presName="sibSpaceTwo" presStyleCnt="0"/>
      <dgm:spPr/>
    </dgm:pt>
    <dgm:pt modelId="{F722B7AF-7A88-4F6D-9009-D27DADF4062C}" type="pres">
      <dgm:prSet presAssocID="{5B93D750-95A2-4E51-BD57-C133024F69BA}" presName="vertTwo" presStyleCnt="0"/>
      <dgm:spPr/>
    </dgm:pt>
    <dgm:pt modelId="{1DE2B61E-179F-4B45-9F14-9E3293AEEB0F}" type="pres">
      <dgm:prSet presAssocID="{5B93D750-95A2-4E51-BD57-C133024F69BA}" presName="txTwo" presStyleLbl="node2" presStyleIdx="3" presStyleCnt="5" custScaleY="213670" custLinFactY="-86515" custLinFactNeighborY="-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9644C47-F0FC-4268-A6DE-2B2964900E56}" type="pres">
      <dgm:prSet presAssocID="{5B93D750-95A2-4E51-BD57-C133024F69BA}" presName="horzTwo" presStyleCnt="0"/>
      <dgm:spPr/>
    </dgm:pt>
    <dgm:pt modelId="{BD7F9D25-A4E1-4153-A36D-40CE2D419A0D}" type="pres">
      <dgm:prSet presAssocID="{81387A2B-91EA-4B7B-904E-B77A8AB762AC}" presName="sibSpaceTwo" presStyleCnt="0"/>
      <dgm:spPr/>
    </dgm:pt>
    <dgm:pt modelId="{2158F801-D19A-42BA-826A-44C910AF31C5}" type="pres">
      <dgm:prSet presAssocID="{DC20B65F-1F40-4E65-84D7-5DB48111A953}" presName="vertTwo" presStyleCnt="0"/>
      <dgm:spPr/>
    </dgm:pt>
    <dgm:pt modelId="{E1E32553-01BD-4B20-B303-997409BB1CF0}" type="pres">
      <dgm:prSet presAssocID="{DC20B65F-1F40-4E65-84D7-5DB48111A953}" presName="txTwo" presStyleLbl="node2" presStyleIdx="4" presStyleCnt="5" custScaleY="213670" custLinFactY="-86515" custLinFactNeighborY="-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E5B193-FF62-41E4-8142-0BC41188B191}" type="pres">
      <dgm:prSet presAssocID="{DC20B65F-1F40-4E65-84D7-5DB48111A953}" presName="horzTwo" presStyleCnt="0"/>
      <dgm:spPr/>
    </dgm:pt>
  </dgm:ptLst>
  <dgm:cxnLst>
    <dgm:cxn modelId="{B849271B-86DF-425C-A6E9-46A59DA2BA7C}" srcId="{09A9A7CC-3536-46EB-A4B7-D036CE2A993F}" destId="{BB8078C9-2389-4CBF-8B7C-8BBC2A99A8D5}" srcOrd="0" destOrd="0" parTransId="{34869890-E909-4F99-84DA-15AA2C344013}" sibTransId="{C916587B-32D4-4F48-AB09-A07F50793196}"/>
    <dgm:cxn modelId="{5C92C9A8-ADBB-459D-B57A-DA2FD9B4D7A3}" type="presOf" srcId="{B1F5FC07-7632-4ACE-8698-1C1EB5DFBB9B}" destId="{2F22C661-A489-4A2D-B54E-E287FFBE2CA4}" srcOrd="0" destOrd="0" presId="urn:microsoft.com/office/officeart/2005/8/layout/hierarchy4"/>
    <dgm:cxn modelId="{F3DAA5B4-5341-4AA7-B425-B19987F975DE}" type="presOf" srcId="{0C166C9C-C830-435C-86BA-C0B79503340F}" destId="{7EA1BBB5-2D4E-493A-BB0B-82C6189CDFFF}" srcOrd="0" destOrd="0" presId="urn:microsoft.com/office/officeart/2005/8/layout/hierarchy4"/>
    <dgm:cxn modelId="{9FDEE4B4-8E6B-4A4C-85B3-915C54332B50}" type="presOf" srcId="{09A9A7CC-3536-46EB-A4B7-D036CE2A993F}" destId="{27C50C3B-AB8F-4D00-B060-415183BABF9A}" srcOrd="0" destOrd="0" presId="urn:microsoft.com/office/officeart/2005/8/layout/hierarchy4"/>
    <dgm:cxn modelId="{DC97BF4C-1386-47AA-9876-A13F57BC1782}" type="presOf" srcId="{DC20B65F-1F40-4E65-84D7-5DB48111A953}" destId="{E1E32553-01BD-4B20-B303-997409BB1CF0}" srcOrd="0" destOrd="0" presId="urn:microsoft.com/office/officeart/2005/8/layout/hierarchy4"/>
    <dgm:cxn modelId="{9D09AAA0-F1A2-4694-A2BB-EE98F9B2EDF9}" srcId="{09A9A7CC-3536-46EB-A4B7-D036CE2A993F}" destId="{DC20B65F-1F40-4E65-84D7-5DB48111A953}" srcOrd="4" destOrd="0" parTransId="{CA63A410-4F0A-41EE-83D9-1D3AB17D8CF3}" sibTransId="{5618C2FF-E7C3-4645-957E-1F6099253AA0}"/>
    <dgm:cxn modelId="{070B3CB9-8953-4512-8AE5-BDA912662171}" srcId="{09A9A7CC-3536-46EB-A4B7-D036CE2A993F}" destId="{C4698F05-8000-483C-9D18-814E508E38B3}" srcOrd="1" destOrd="0" parTransId="{F2A4450D-5CE1-464C-83D7-4F53BD3E20F3}" sibTransId="{01A0D134-F402-406A-9BFF-FBF5FAFEE8E3}"/>
    <dgm:cxn modelId="{BB051870-CA15-4D70-BF3E-EC5B6F6BCFAC}" srcId="{09A9A7CC-3536-46EB-A4B7-D036CE2A993F}" destId="{5B93D750-95A2-4E51-BD57-C133024F69BA}" srcOrd="3" destOrd="0" parTransId="{2CB86349-44B3-49A6-B915-A22E0D8189AA}" sibTransId="{81387A2B-91EA-4B7B-904E-B77A8AB762AC}"/>
    <dgm:cxn modelId="{A2B295D0-B357-4061-9227-4280EFF5A64B}" type="presOf" srcId="{5B93D750-95A2-4E51-BD57-C133024F69BA}" destId="{1DE2B61E-179F-4B45-9F14-9E3293AEEB0F}" srcOrd="0" destOrd="0" presId="urn:microsoft.com/office/officeart/2005/8/layout/hierarchy4"/>
    <dgm:cxn modelId="{FB3A95A5-2164-41F8-8D24-551D74A34308}" srcId="{0C166C9C-C830-435C-86BA-C0B79503340F}" destId="{09A9A7CC-3536-46EB-A4B7-D036CE2A993F}" srcOrd="0" destOrd="0" parTransId="{CFB3DC70-0825-4FC1-96EC-3BF1057D93DD}" sibTransId="{BFCF8E36-6D16-4662-928C-D68391532B7F}"/>
    <dgm:cxn modelId="{61F0697C-27C6-4DED-B7B8-194BAD44B560}" srcId="{09A9A7CC-3536-46EB-A4B7-D036CE2A993F}" destId="{B1F5FC07-7632-4ACE-8698-1C1EB5DFBB9B}" srcOrd="2" destOrd="0" parTransId="{47C9ECEF-2C0D-4938-886E-A9836B291A11}" sibTransId="{E58BB266-D95B-4029-B780-4750FC8F0E22}"/>
    <dgm:cxn modelId="{B6B3F65E-200E-4F02-A01C-E3B60D5194B4}" type="presOf" srcId="{C4698F05-8000-483C-9D18-814E508E38B3}" destId="{64D89DC2-9EF7-4039-A26D-CCF9B0552C83}" srcOrd="0" destOrd="0" presId="urn:microsoft.com/office/officeart/2005/8/layout/hierarchy4"/>
    <dgm:cxn modelId="{2FC2CA30-16FA-46E8-85B5-B69546A406C8}" type="presOf" srcId="{BB8078C9-2389-4CBF-8B7C-8BBC2A99A8D5}" destId="{D802A14B-F761-40E6-8CF5-32229295FC6D}" srcOrd="0" destOrd="0" presId="urn:microsoft.com/office/officeart/2005/8/layout/hierarchy4"/>
    <dgm:cxn modelId="{BE5C76F2-F1F4-4520-972D-0D042690D01E}" type="presParOf" srcId="{7EA1BBB5-2D4E-493A-BB0B-82C6189CDFFF}" destId="{4103073C-DCE6-47E3-B059-C69706A30503}" srcOrd="0" destOrd="0" presId="urn:microsoft.com/office/officeart/2005/8/layout/hierarchy4"/>
    <dgm:cxn modelId="{7BD7FAFB-C73B-4DBC-90F4-DBEE9EE44C99}" type="presParOf" srcId="{4103073C-DCE6-47E3-B059-C69706A30503}" destId="{27C50C3B-AB8F-4D00-B060-415183BABF9A}" srcOrd="0" destOrd="0" presId="urn:microsoft.com/office/officeart/2005/8/layout/hierarchy4"/>
    <dgm:cxn modelId="{32306F9E-8006-4003-A428-DEE3E6DB62D8}" type="presParOf" srcId="{4103073C-DCE6-47E3-B059-C69706A30503}" destId="{68252305-61FF-4813-8896-4CE01D72D3F5}" srcOrd="1" destOrd="0" presId="urn:microsoft.com/office/officeart/2005/8/layout/hierarchy4"/>
    <dgm:cxn modelId="{D7622ACD-374B-4E9B-AA32-9C53C8431E8D}" type="presParOf" srcId="{4103073C-DCE6-47E3-B059-C69706A30503}" destId="{A1CDA15D-ACCC-4F38-9457-FDBC758FCB03}" srcOrd="2" destOrd="0" presId="urn:microsoft.com/office/officeart/2005/8/layout/hierarchy4"/>
    <dgm:cxn modelId="{7ACA6E62-78DF-4E8F-A85D-EB3B814CD913}" type="presParOf" srcId="{A1CDA15D-ACCC-4F38-9457-FDBC758FCB03}" destId="{4B1D56C7-6789-4ED4-9B9D-F93EBD1CDE7B}" srcOrd="0" destOrd="0" presId="urn:microsoft.com/office/officeart/2005/8/layout/hierarchy4"/>
    <dgm:cxn modelId="{51B02F94-8231-4764-BDEE-6AD566D21379}" type="presParOf" srcId="{4B1D56C7-6789-4ED4-9B9D-F93EBD1CDE7B}" destId="{D802A14B-F761-40E6-8CF5-32229295FC6D}" srcOrd="0" destOrd="0" presId="urn:microsoft.com/office/officeart/2005/8/layout/hierarchy4"/>
    <dgm:cxn modelId="{0B9BE026-B31D-4763-A799-7CF861063D7E}" type="presParOf" srcId="{4B1D56C7-6789-4ED4-9B9D-F93EBD1CDE7B}" destId="{410F746B-0CCE-4ABC-9145-7D8A26ABE75D}" srcOrd="1" destOrd="0" presId="urn:microsoft.com/office/officeart/2005/8/layout/hierarchy4"/>
    <dgm:cxn modelId="{0A2992B7-1AB3-419B-90BA-9024F5D2BE29}" type="presParOf" srcId="{A1CDA15D-ACCC-4F38-9457-FDBC758FCB03}" destId="{64603C1D-3738-4CA9-8173-D29BBE8A8B00}" srcOrd="1" destOrd="0" presId="urn:microsoft.com/office/officeart/2005/8/layout/hierarchy4"/>
    <dgm:cxn modelId="{0981D71C-6650-4985-A4C3-FED81DE84CF5}" type="presParOf" srcId="{A1CDA15D-ACCC-4F38-9457-FDBC758FCB03}" destId="{EA213A3D-246C-492A-841A-9F8F57163D70}" srcOrd="2" destOrd="0" presId="urn:microsoft.com/office/officeart/2005/8/layout/hierarchy4"/>
    <dgm:cxn modelId="{CF133610-FA13-496D-9CBF-F224512C7383}" type="presParOf" srcId="{EA213A3D-246C-492A-841A-9F8F57163D70}" destId="{64D89DC2-9EF7-4039-A26D-CCF9B0552C83}" srcOrd="0" destOrd="0" presId="urn:microsoft.com/office/officeart/2005/8/layout/hierarchy4"/>
    <dgm:cxn modelId="{DFF01DD6-0A03-4905-AAC3-30B24AA58FC6}" type="presParOf" srcId="{EA213A3D-246C-492A-841A-9F8F57163D70}" destId="{6C8608D5-AA1D-4CF7-9FBE-D3260698D88C}" srcOrd="1" destOrd="0" presId="urn:microsoft.com/office/officeart/2005/8/layout/hierarchy4"/>
    <dgm:cxn modelId="{548B27B8-F248-4BAE-87CB-3C61FEED0302}" type="presParOf" srcId="{A1CDA15D-ACCC-4F38-9457-FDBC758FCB03}" destId="{FCAB09E5-B59D-49E9-A302-9B413A44006F}" srcOrd="3" destOrd="0" presId="urn:microsoft.com/office/officeart/2005/8/layout/hierarchy4"/>
    <dgm:cxn modelId="{6D2C7184-5A44-4A51-91DC-D59A8004D18B}" type="presParOf" srcId="{A1CDA15D-ACCC-4F38-9457-FDBC758FCB03}" destId="{6A76A1D4-7108-40D1-9E5F-CA9FA6863D77}" srcOrd="4" destOrd="0" presId="urn:microsoft.com/office/officeart/2005/8/layout/hierarchy4"/>
    <dgm:cxn modelId="{3D4C1684-3452-48E2-8FCC-1D38BC5B4EFB}" type="presParOf" srcId="{6A76A1D4-7108-40D1-9E5F-CA9FA6863D77}" destId="{2F22C661-A489-4A2D-B54E-E287FFBE2CA4}" srcOrd="0" destOrd="0" presId="urn:microsoft.com/office/officeart/2005/8/layout/hierarchy4"/>
    <dgm:cxn modelId="{BEEF14CD-CE5B-4305-A326-04286A773F2F}" type="presParOf" srcId="{6A76A1D4-7108-40D1-9E5F-CA9FA6863D77}" destId="{0CC17E1E-1D41-48E8-A980-3065A29F6721}" srcOrd="1" destOrd="0" presId="urn:microsoft.com/office/officeart/2005/8/layout/hierarchy4"/>
    <dgm:cxn modelId="{CAAEC896-D2AB-45B3-89D1-2E996786FCF4}" type="presParOf" srcId="{A1CDA15D-ACCC-4F38-9457-FDBC758FCB03}" destId="{4222539F-2BEF-452F-BBB9-97602BF85102}" srcOrd="5" destOrd="0" presId="urn:microsoft.com/office/officeart/2005/8/layout/hierarchy4"/>
    <dgm:cxn modelId="{3C70A6EF-6FB8-4830-906E-EC9991EDBA62}" type="presParOf" srcId="{A1CDA15D-ACCC-4F38-9457-FDBC758FCB03}" destId="{F722B7AF-7A88-4F6D-9009-D27DADF4062C}" srcOrd="6" destOrd="0" presId="urn:microsoft.com/office/officeart/2005/8/layout/hierarchy4"/>
    <dgm:cxn modelId="{374772C2-E4B8-47E9-BA9F-BECF09FC4C06}" type="presParOf" srcId="{F722B7AF-7A88-4F6D-9009-D27DADF4062C}" destId="{1DE2B61E-179F-4B45-9F14-9E3293AEEB0F}" srcOrd="0" destOrd="0" presId="urn:microsoft.com/office/officeart/2005/8/layout/hierarchy4"/>
    <dgm:cxn modelId="{4EFC8F22-A10F-4CBA-B2D6-B123FE83F4F3}" type="presParOf" srcId="{F722B7AF-7A88-4F6D-9009-D27DADF4062C}" destId="{29644C47-F0FC-4268-A6DE-2B2964900E56}" srcOrd="1" destOrd="0" presId="urn:microsoft.com/office/officeart/2005/8/layout/hierarchy4"/>
    <dgm:cxn modelId="{B3B960D0-9631-43AB-A03B-A7EE2F856AD8}" type="presParOf" srcId="{A1CDA15D-ACCC-4F38-9457-FDBC758FCB03}" destId="{BD7F9D25-A4E1-4153-A36D-40CE2D419A0D}" srcOrd="7" destOrd="0" presId="urn:microsoft.com/office/officeart/2005/8/layout/hierarchy4"/>
    <dgm:cxn modelId="{061DB120-6DFD-40A1-A8DE-3764A0457FEC}" type="presParOf" srcId="{A1CDA15D-ACCC-4F38-9457-FDBC758FCB03}" destId="{2158F801-D19A-42BA-826A-44C910AF31C5}" srcOrd="8" destOrd="0" presId="urn:microsoft.com/office/officeart/2005/8/layout/hierarchy4"/>
    <dgm:cxn modelId="{921C1B5D-9396-4CE4-A4F6-3EAC848EECAD}" type="presParOf" srcId="{2158F801-D19A-42BA-826A-44C910AF31C5}" destId="{E1E32553-01BD-4B20-B303-997409BB1CF0}" srcOrd="0" destOrd="0" presId="urn:microsoft.com/office/officeart/2005/8/layout/hierarchy4"/>
    <dgm:cxn modelId="{484D4330-9437-4857-B9A5-377A5E28EB87}" type="presParOf" srcId="{2158F801-D19A-42BA-826A-44C910AF31C5}" destId="{41E5B193-FF62-41E4-8142-0BC41188B191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2B4E2D-A2BA-4A8A-BEBC-13F8157CA78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51DF3F5-D5C8-4BA6-B987-971FA74B275B}">
      <dgm:prSet phldrT="[텍스트]" custT="1"/>
      <dgm:spPr/>
      <dgm:t>
        <a:bodyPr/>
        <a:lstStyle/>
        <a:p>
          <a:pPr latinLnBrk="1"/>
          <a:r>
            <a:rPr lang="en-US" altLang="ko-KR" sz="1400" b="1" dirty="0" smtClean="0"/>
            <a:t>The Era of Personal Cloud</a:t>
          </a:r>
          <a:endParaRPr lang="ko-KR" altLang="en-US" sz="1400" dirty="0"/>
        </a:p>
      </dgm:t>
    </dgm:pt>
    <dgm:pt modelId="{0723E8A6-04EC-42AC-9C9C-CCDE426509F5}" type="parTrans" cxnId="{1EB3F0C5-80FD-4DB1-AE20-35AA6413839A}">
      <dgm:prSet/>
      <dgm:spPr/>
      <dgm:t>
        <a:bodyPr/>
        <a:lstStyle/>
        <a:p>
          <a:pPr latinLnBrk="1"/>
          <a:endParaRPr lang="ko-KR" altLang="en-US"/>
        </a:p>
      </dgm:t>
    </dgm:pt>
    <dgm:pt modelId="{09E328E2-0C17-433E-804C-E95C49D4F633}" type="sibTrans" cxnId="{1EB3F0C5-80FD-4DB1-AE20-35AA6413839A}">
      <dgm:prSet/>
      <dgm:spPr/>
      <dgm:t>
        <a:bodyPr/>
        <a:lstStyle/>
        <a:p>
          <a:pPr latinLnBrk="1"/>
          <a:endParaRPr lang="ko-KR" altLang="en-US"/>
        </a:p>
      </dgm:t>
    </dgm:pt>
    <dgm:pt modelId="{3AD36128-2E32-41C5-AC10-4BD6C6BAA602}">
      <dgm:prSet phldrT="[텍스트]" custT="1"/>
      <dgm:spPr/>
      <dgm:t>
        <a:bodyPr/>
        <a:lstStyle/>
        <a:p>
          <a:pPr latinLnBrk="1">
            <a:lnSpc>
              <a:spcPct val="100000"/>
            </a:lnSpc>
            <a:spcAft>
              <a:spcPts val="0"/>
            </a:spcAft>
          </a:pPr>
          <a:r>
            <a:rPr lang="ko-KR" altLang="en-US" sz="1400" dirty="0" smtClean="0"/>
            <a:t> 디바이스 중심 보다는 사용자 중심의 서비스로의 전환이 가속화</a:t>
          </a:r>
          <a:endParaRPr lang="ko-KR" altLang="en-US" sz="1400" dirty="0"/>
        </a:p>
      </dgm:t>
    </dgm:pt>
    <dgm:pt modelId="{8BC88DA5-DA4F-46CF-B96E-4A02EF483C1E}" type="parTrans" cxnId="{CF782877-EC72-41E9-BD49-BE75CD0DBEEF}">
      <dgm:prSet/>
      <dgm:spPr/>
      <dgm:t>
        <a:bodyPr/>
        <a:lstStyle/>
        <a:p>
          <a:pPr latinLnBrk="1"/>
          <a:endParaRPr lang="ko-KR" altLang="en-US"/>
        </a:p>
      </dgm:t>
    </dgm:pt>
    <dgm:pt modelId="{98E45F1E-D38E-41B6-B3C8-6B679C4A25FD}" type="sibTrans" cxnId="{CF782877-EC72-41E9-BD49-BE75CD0DBEEF}">
      <dgm:prSet/>
      <dgm:spPr/>
      <dgm:t>
        <a:bodyPr/>
        <a:lstStyle/>
        <a:p>
          <a:pPr latinLnBrk="1"/>
          <a:endParaRPr lang="ko-KR" altLang="en-US"/>
        </a:p>
      </dgm:t>
    </dgm:pt>
    <dgm:pt modelId="{95DE6A74-71FD-49C9-B6C5-58DF53EB34B7}">
      <dgm:prSet phldrT="[텍스트]" custT="1"/>
      <dgm:spPr/>
      <dgm:t>
        <a:bodyPr/>
        <a:lstStyle/>
        <a:p>
          <a:pPr latinLnBrk="1"/>
          <a:r>
            <a:rPr lang="ko-KR" altLang="en-US" sz="1400" b="1" dirty="0" smtClean="0"/>
            <a:t>퍼스널 </a:t>
          </a:r>
          <a:r>
            <a:rPr lang="ko-KR" altLang="en-US" sz="1400" b="1" dirty="0" err="1" smtClean="0"/>
            <a:t>클라우드</a:t>
          </a:r>
          <a:r>
            <a:rPr lang="ko-KR" altLang="en-US" sz="1400" b="1" dirty="0" smtClean="0"/>
            <a:t> 서비스 특징</a:t>
          </a:r>
          <a:endParaRPr lang="ko-KR" altLang="en-US" sz="1400" dirty="0"/>
        </a:p>
      </dgm:t>
    </dgm:pt>
    <dgm:pt modelId="{171E738C-422A-43F3-A8F2-FBD12AEC9C6F}" type="parTrans" cxnId="{61AC7161-98F4-4DFE-BF7C-7B67DD58AE69}">
      <dgm:prSet/>
      <dgm:spPr/>
      <dgm:t>
        <a:bodyPr/>
        <a:lstStyle/>
        <a:p>
          <a:pPr latinLnBrk="1"/>
          <a:endParaRPr lang="ko-KR" altLang="en-US"/>
        </a:p>
      </dgm:t>
    </dgm:pt>
    <dgm:pt modelId="{A5C602A4-1C42-46A6-9564-602AE59D5F9C}" type="sibTrans" cxnId="{61AC7161-98F4-4DFE-BF7C-7B67DD58AE69}">
      <dgm:prSet/>
      <dgm:spPr/>
      <dgm:t>
        <a:bodyPr/>
        <a:lstStyle/>
        <a:p>
          <a:pPr latinLnBrk="1"/>
          <a:endParaRPr lang="ko-KR" altLang="en-US"/>
        </a:p>
      </dgm:t>
    </dgm:pt>
    <dgm:pt modelId="{9A8BCE12-E466-4F7C-B1DA-4F1C4CE50297}">
      <dgm:prSet phldrT="[텍스트]" custT="1"/>
      <dgm:spPr/>
      <dgm:t>
        <a:bodyPr/>
        <a:lstStyle/>
        <a:p>
          <a:pPr latinLnBrk="1">
            <a:spcAft>
              <a:spcPts val="0"/>
            </a:spcAft>
          </a:pPr>
          <a:r>
            <a:rPr lang="en-US" altLang="ko-KR" sz="1400" dirty="0" smtClean="0"/>
            <a:t> </a:t>
          </a:r>
          <a:r>
            <a:rPr lang="ko-KR" altLang="en-US" sz="1400" dirty="0" smtClean="0"/>
            <a:t>사용 용이성과 디바이스 간 호환성</a:t>
          </a:r>
          <a:endParaRPr lang="ko-KR" altLang="en-US" sz="1400" dirty="0"/>
        </a:p>
      </dgm:t>
    </dgm:pt>
    <dgm:pt modelId="{AEBF0CB5-F9A3-4ACF-BE2C-141A12E957A5}" type="parTrans" cxnId="{0D496122-90CA-4D55-B371-6DFFD3E14D13}">
      <dgm:prSet/>
      <dgm:spPr/>
      <dgm:t>
        <a:bodyPr/>
        <a:lstStyle/>
        <a:p>
          <a:pPr latinLnBrk="1"/>
          <a:endParaRPr lang="ko-KR" altLang="en-US"/>
        </a:p>
      </dgm:t>
    </dgm:pt>
    <dgm:pt modelId="{A5BA6940-6D94-49C8-9062-C896C0488830}" type="sibTrans" cxnId="{0D496122-90CA-4D55-B371-6DFFD3E14D13}">
      <dgm:prSet/>
      <dgm:spPr/>
      <dgm:t>
        <a:bodyPr/>
        <a:lstStyle/>
        <a:p>
          <a:pPr latinLnBrk="1"/>
          <a:endParaRPr lang="ko-KR" altLang="en-US"/>
        </a:p>
      </dgm:t>
    </dgm:pt>
    <dgm:pt modelId="{FDD45760-0816-42D4-A55A-B45FF0C87685}">
      <dgm:prSet custT="1"/>
      <dgm:spPr/>
      <dgm:t>
        <a:bodyPr/>
        <a:lstStyle/>
        <a:p>
          <a:pPr latinLnBrk="1">
            <a:lnSpc>
              <a:spcPct val="100000"/>
            </a:lnSpc>
            <a:spcAft>
              <a:spcPts val="0"/>
            </a:spcAft>
          </a:pPr>
          <a:r>
            <a:rPr lang="ko-KR" altLang="en-US" sz="1400" dirty="0" smtClean="0"/>
            <a:t> 퍼스널 </a:t>
          </a:r>
          <a:r>
            <a:rPr lang="ko-KR" altLang="en-US" sz="1400" dirty="0" err="1" smtClean="0"/>
            <a:t>클라우드가</a:t>
          </a:r>
          <a:r>
            <a:rPr lang="ko-KR" altLang="en-US" sz="1400" dirty="0" smtClean="0"/>
            <a:t> 데이터 저장 및 접근을 위한 허브 역할을 수행</a:t>
          </a:r>
          <a:endParaRPr lang="en-US" altLang="ko-KR" sz="1400" dirty="0" smtClean="0"/>
        </a:p>
      </dgm:t>
    </dgm:pt>
    <dgm:pt modelId="{2CB0BEC3-0888-4E78-9309-47702CEE8E25}" type="parTrans" cxnId="{B47F3F65-7CF0-43C2-9A12-CBA2B6D48989}">
      <dgm:prSet/>
      <dgm:spPr/>
      <dgm:t>
        <a:bodyPr/>
        <a:lstStyle/>
        <a:p>
          <a:pPr latinLnBrk="1"/>
          <a:endParaRPr lang="ko-KR" altLang="en-US"/>
        </a:p>
      </dgm:t>
    </dgm:pt>
    <dgm:pt modelId="{0F146754-BA4B-4991-AC44-4DDB811548CD}" type="sibTrans" cxnId="{B47F3F65-7CF0-43C2-9A12-CBA2B6D48989}">
      <dgm:prSet/>
      <dgm:spPr/>
      <dgm:t>
        <a:bodyPr/>
        <a:lstStyle/>
        <a:p>
          <a:pPr latinLnBrk="1"/>
          <a:endParaRPr lang="ko-KR" altLang="en-US"/>
        </a:p>
      </dgm:t>
    </dgm:pt>
    <dgm:pt modelId="{010620CE-D3CA-4E69-9E59-22E735402514}">
      <dgm:prSet custT="1"/>
      <dgm:spPr/>
      <dgm:t>
        <a:bodyPr/>
        <a:lstStyle/>
        <a:p>
          <a:pPr latinLnBrk="1">
            <a:spcAft>
              <a:spcPts val="0"/>
            </a:spcAft>
          </a:pPr>
          <a:r>
            <a:rPr lang="en-US" altLang="ko-KR" sz="1400" dirty="0" smtClean="0"/>
            <a:t> </a:t>
          </a:r>
          <a:r>
            <a:rPr lang="ko-KR" altLang="en-US" sz="1400" dirty="0" smtClean="0"/>
            <a:t>개인화된 </a:t>
          </a:r>
          <a:r>
            <a:rPr lang="ko-KR" altLang="en-US" sz="1400" dirty="0" err="1" smtClean="0"/>
            <a:t>콘텐츠</a:t>
          </a:r>
          <a:r>
            <a:rPr lang="ko-KR" altLang="en-US" sz="1400" dirty="0" smtClean="0"/>
            <a:t> 제공 및 관리</a:t>
          </a:r>
        </a:p>
      </dgm:t>
    </dgm:pt>
    <dgm:pt modelId="{329EBB62-450F-4E93-81ED-D5E8440C0DFE}" type="parTrans" cxnId="{88072749-FC57-4F74-8BF8-FB9903526103}">
      <dgm:prSet/>
      <dgm:spPr/>
      <dgm:t>
        <a:bodyPr/>
        <a:lstStyle/>
        <a:p>
          <a:pPr latinLnBrk="1"/>
          <a:endParaRPr lang="ko-KR" altLang="en-US"/>
        </a:p>
      </dgm:t>
    </dgm:pt>
    <dgm:pt modelId="{A9971F59-04EE-4E35-BCB4-E7C179605029}" type="sibTrans" cxnId="{88072749-FC57-4F74-8BF8-FB9903526103}">
      <dgm:prSet/>
      <dgm:spPr/>
      <dgm:t>
        <a:bodyPr/>
        <a:lstStyle/>
        <a:p>
          <a:pPr latinLnBrk="1"/>
          <a:endParaRPr lang="ko-KR" altLang="en-US"/>
        </a:p>
      </dgm:t>
    </dgm:pt>
    <dgm:pt modelId="{4CDB00EB-E1D1-436C-8499-FB0CCD815420}">
      <dgm:prSet custT="1"/>
      <dgm:spPr/>
      <dgm:t>
        <a:bodyPr/>
        <a:lstStyle/>
        <a:p>
          <a:pPr latinLnBrk="1">
            <a:spcAft>
              <a:spcPts val="0"/>
            </a:spcAft>
          </a:pPr>
          <a:r>
            <a:rPr lang="en-US" altLang="ko-KR" sz="1400" dirty="0" smtClean="0"/>
            <a:t> </a:t>
          </a:r>
          <a:r>
            <a:rPr lang="ko-KR" altLang="en-US" sz="1400" dirty="0" smtClean="0"/>
            <a:t>개인 </a:t>
          </a:r>
          <a:r>
            <a:rPr lang="ko-KR" altLang="en-US" sz="1400" dirty="0" err="1" smtClean="0"/>
            <a:t>콘텐츠</a:t>
          </a:r>
          <a:r>
            <a:rPr lang="ko-KR" altLang="en-US" sz="1400" dirty="0" smtClean="0"/>
            <a:t> 연동을 통한 맞춤형 서비스 제공 </a:t>
          </a:r>
          <a:endParaRPr lang="ko-KR" altLang="en-US" sz="1400" dirty="0"/>
        </a:p>
      </dgm:t>
    </dgm:pt>
    <dgm:pt modelId="{C6752D81-7776-41BF-83B0-D478E30A5B17}" type="parTrans" cxnId="{233EBA33-6E84-4B49-9AC1-F7BD7D7F5CA0}">
      <dgm:prSet/>
      <dgm:spPr/>
      <dgm:t>
        <a:bodyPr/>
        <a:lstStyle/>
        <a:p>
          <a:pPr latinLnBrk="1"/>
          <a:endParaRPr lang="ko-KR" altLang="en-US"/>
        </a:p>
      </dgm:t>
    </dgm:pt>
    <dgm:pt modelId="{AEAD84A3-C0BC-4BA7-8B9D-7F5F51941BEA}" type="sibTrans" cxnId="{233EBA33-6E84-4B49-9AC1-F7BD7D7F5CA0}">
      <dgm:prSet/>
      <dgm:spPr/>
      <dgm:t>
        <a:bodyPr/>
        <a:lstStyle/>
        <a:p>
          <a:pPr latinLnBrk="1"/>
          <a:endParaRPr lang="ko-KR" altLang="en-US"/>
        </a:p>
      </dgm:t>
    </dgm:pt>
    <dgm:pt modelId="{618BCA5E-DE6E-41DF-96D5-D312E05C2B65}">
      <dgm:prSet custT="1"/>
      <dgm:spPr/>
      <dgm:t>
        <a:bodyPr/>
        <a:lstStyle/>
        <a:p>
          <a:pPr latinLnBrk="1">
            <a:lnSpc>
              <a:spcPct val="100000"/>
            </a:lnSpc>
            <a:spcAft>
              <a:spcPts val="0"/>
            </a:spcAft>
          </a:pPr>
          <a:endParaRPr lang="en-US" altLang="ko-KR" sz="800" dirty="0" smtClean="0"/>
        </a:p>
      </dgm:t>
    </dgm:pt>
    <dgm:pt modelId="{DDAC1662-9830-448D-9A66-B824EF0B8AA6}" type="parTrans" cxnId="{D35BDD5C-3096-4C1D-B65F-661934273D23}">
      <dgm:prSet/>
      <dgm:spPr/>
      <dgm:t>
        <a:bodyPr/>
        <a:lstStyle/>
        <a:p>
          <a:pPr latinLnBrk="1"/>
          <a:endParaRPr lang="ko-KR" altLang="en-US"/>
        </a:p>
      </dgm:t>
    </dgm:pt>
    <dgm:pt modelId="{1C00026F-896A-4EF7-AC08-09642F40A8CB}" type="sibTrans" cxnId="{D35BDD5C-3096-4C1D-B65F-661934273D23}">
      <dgm:prSet/>
      <dgm:spPr/>
      <dgm:t>
        <a:bodyPr/>
        <a:lstStyle/>
        <a:p>
          <a:pPr latinLnBrk="1"/>
          <a:endParaRPr lang="ko-KR" altLang="en-US"/>
        </a:p>
      </dgm:t>
    </dgm:pt>
    <dgm:pt modelId="{427CADFC-2483-457A-B616-28C8300EF107}" type="pres">
      <dgm:prSet presAssocID="{252B4E2D-A2BA-4A8A-BEBC-13F8157CA78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CB96277-0FA2-4F96-BADB-C3A978CAE96C}" type="pres">
      <dgm:prSet presAssocID="{B51DF3F5-D5C8-4BA6-B987-971FA74B275B}" presName="parentText" presStyleLbl="node1" presStyleIdx="0" presStyleCnt="2" custScaleX="103093" custLinFactX="-188" custLinFactNeighborX="-100000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44044AD-CF69-4512-A0F8-EF3BDC7A290E}" type="pres">
      <dgm:prSet presAssocID="{B51DF3F5-D5C8-4BA6-B987-971FA74B275B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5C90DA3-D74F-4361-B140-3F341752DFA1}" type="pres">
      <dgm:prSet presAssocID="{95DE6A74-71FD-49C9-B6C5-58DF53EB34B7}" presName="parentText" presStyleLbl="node1" presStyleIdx="1" presStyleCnt="2" custScaleX="103093" custLinFactNeighborX="-113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67F5DBA-0E6C-4FDB-90AB-B0825A069EBF}" type="pres">
      <dgm:prSet presAssocID="{95DE6A74-71FD-49C9-B6C5-58DF53EB34B7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A46E1AF-6589-427C-AFD2-B9A0F41B97E8}" type="presOf" srcId="{9A8BCE12-E466-4F7C-B1DA-4F1C4CE50297}" destId="{C67F5DBA-0E6C-4FDB-90AB-B0825A069EBF}" srcOrd="0" destOrd="0" presId="urn:microsoft.com/office/officeart/2005/8/layout/vList2"/>
    <dgm:cxn modelId="{03BB2917-BEC9-4D02-8F19-AEAAAFE5C3A5}" type="presOf" srcId="{3AD36128-2E32-41C5-AC10-4BD6C6BAA602}" destId="{044044AD-CF69-4512-A0F8-EF3BDC7A290E}" srcOrd="0" destOrd="0" presId="urn:microsoft.com/office/officeart/2005/8/layout/vList2"/>
    <dgm:cxn modelId="{61AC7161-98F4-4DFE-BF7C-7B67DD58AE69}" srcId="{252B4E2D-A2BA-4A8A-BEBC-13F8157CA785}" destId="{95DE6A74-71FD-49C9-B6C5-58DF53EB34B7}" srcOrd="1" destOrd="0" parTransId="{171E738C-422A-43F3-A8F2-FBD12AEC9C6F}" sibTransId="{A5C602A4-1C42-46A6-9564-602AE59D5F9C}"/>
    <dgm:cxn modelId="{1EB3F0C5-80FD-4DB1-AE20-35AA6413839A}" srcId="{252B4E2D-A2BA-4A8A-BEBC-13F8157CA785}" destId="{B51DF3F5-D5C8-4BA6-B987-971FA74B275B}" srcOrd="0" destOrd="0" parTransId="{0723E8A6-04EC-42AC-9C9C-CCDE426509F5}" sibTransId="{09E328E2-0C17-433E-804C-E95C49D4F633}"/>
    <dgm:cxn modelId="{D35BDD5C-3096-4C1D-B65F-661934273D23}" srcId="{B51DF3F5-D5C8-4BA6-B987-971FA74B275B}" destId="{618BCA5E-DE6E-41DF-96D5-D312E05C2B65}" srcOrd="2" destOrd="0" parTransId="{DDAC1662-9830-448D-9A66-B824EF0B8AA6}" sibTransId="{1C00026F-896A-4EF7-AC08-09642F40A8CB}"/>
    <dgm:cxn modelId="{9F5D5E9F-C068-416A-89D8-EBB270A99F72}" type="presOf" srcId="{252B4E2D-A2BA-4A8A-BEBC-13F8157CA785}" destId="{427CADFC-2483-457A-B616-28C8300EF107}" srcOrd="0" destOrd="0" presId="urn:microsoft.com/office/officeart/2005/8/layout/vList2"/>
    <dgm:cxn modelId="{CF782877-EC72-41E9-BD49-BE75CD0DBEEF}" srcId="{B51DF3F5-D5C8-4BA6-B987-971FA74B275B}" destId="{3AD36128-2E32-41C5-AC10-4BD6C6BAA602}" srcOrd="0" destOrd="0" parTransId="{8BC88DA5-DA4F-46CF-B96E-4A02EF483C1E}" sibTransId="{98E45F1E-D38E-41B6-B3C8-6B679C4A25FD}"/>
    <dgm:cxn modelId="{26EFD18A-F07A-417B-8CE9-B93793F6FCA0}" type="presOf" srcId="{618BCA5E-DE6E-41DF-96D5-D312E05C2B65}" destId="{044044AD-CF69-4512-A0F8-EF3BDC7A290E}" srcOrd="0" destOrd="2" presId="urn:microsoft.com/office/officeart/2005/8/layout/vList2"/>
    <dgm:cxn modelId="{FC51F06E-E22D-4FEC-B487-EF0B5B2A3A16}" type="presOf" srcId="{FDD45760-0816-42D4-A55A-B45FF0C87685}" destId="{044044AD-CF69-4512-A0F8-EF3BDC7A290E}" srcOrd="0" destOrd="1" presId="urn:microsoft.com/office/officeart/2005/8/layout/vList2"/>
    <dgm:cxn modelId="{B47F3F65-7CF0-43C2-9A12-CBA2B6D48989}" srcId="{B51DF3F5-D5C8-4BA6-B987-971FA74B275B}" destId="{FDD45760-0816-42D4-A55A-B45FF0C87685}" srcOrd="1" destOrd="0" parTransId="{2CB0BEC3-0888-4E78-9309-47702CEE8E25}" sibTransId="{0F146754-BA4B-4991-AC44-4DDB811548CD}"/>
    <dgm:cxn modelId="{88072749-FC57-4F74-8BF8-FB9903526103}" srcId="{95DE6A74-71FD-49C9-B6C5-58DF53EB34B7}" destId="{010620CE-D3CA-4E69-9E59-22E735402514}" srcOrd="1" destOrd="0" parTransId="{329EBB62-450F-4E93-81ED-D5E8440C0DFE}" sibTransId="{A9971F59-04EE-4E35-BCB4-E7C179605029}"/>
    <dgm:cxn modelId="{1BE0FAE1-A7E6-4EAF-80D5-FECF55A610E8}" type="presOf" srcId="{95DE6A74-71FD-49C9-B6C5-58DF53EB34B7}" destId="{05C90DA3-D74F-4361-B140-3F341752DFA1}" srcOrd="0" destOrd="0" presId="urn:microsoft.com/office/officeart/2005/8/layout/vList2"/>
    <dgm:cxn modelId="{233EBA33-6E84-4B49-9AC1-F7BD7D7F5CA0}" srcId="{95DE6A74-71FD-49C9-B6C5-58DF53EB34B7}" destId="{4CDB00EB-E1D1-436C-8499-FB0CCD815420}" srcOrd="2" destOrd="0" parTransId="{C6752D81-7776-41BF-83B0-D478E30A5B17}" sibTransId="{AEAD84A3-C0BC-4BA7-8B9D-7F5F51941BEA}"/>
    <dgm:cxn modelId="{2539AA16-7A51-405C-9B10-F89ED4B2E591}" type="presOf" srcId="{010620CE-D3CA-4E69-9E59-22E735402514}" destId="{C67F5DBA-0E6C-4FDB-90AB-B0825A069EBF}" srcOrd="0" destOrd="1" presId="urn:microsoft.com/office/officeart/2005/8/layout/vList2"/>
    <dgm:cxn modelId="{26B1EEFD-C37F-4EF8-9390-35FC441B34BD}" type="presOf" srcId="{B51DF3F5-D5C8-4BA6-B987-971FA74B275B}" destId="{3CB96277-0FA2-4F96-BADB-C3A978CAE96C}" srcOrd="0" destOrd="0" presId="urn:microsoft.com/office/officeart/2005/8/layout/vList2"/>
    <dgm:cxn modelId="{0D496122-90CA-4D55-B371-6DFFD3E14D13}" srcId="{95DE6A74-71FD-49C9-B6C5-58DF53EB34B7}" destId="{9A8BCE12-E466-4F7C-B1DA-4F1C4CE50297}" srcOrd="0" destOrd="0" parTransId="{AEBF0CB5-F9A3-4ACF-BE2C-141A12E957A5}" sibTransId="{A5BA6940-6D94-49C8-9062-C896C0488830}"/>
    <dgm:cxn modelId="{CFD012BD-0965-4F2A-A23B-D5567B7A6F13}" type="presOf" srcId="{4CDB00EB-E1D1-436C-8499-FB0CCD815420}" destId="{C67F5DBA-0E6C-4FDB-90AB-B0825A069EBF}" srcOrd="0" destOrd="2" presId="urn:microsoft.com/office/officeart/2005/8/layout/vList2"/>
    <dgm:cxn modelId="{7AF1E65E-5F04-4A1E-A3C7-A4F90AA53F66}" type="presParOf" srcId="{427CADFC-2483-457A-B616-28C8300EF107}" destId="{3CB96277-0FA2-4F96-BADB-C3A978CAE96C}" srcOrd="0" destOrd="0" presId="urn:microsoft.com/office/officeart/2005/8/layout/vList2"/>
    <dgm:cxn modelId="{96D2C630-8226-4DD0-BFFE-5A5BAA7AF8AE}" type="presParOf" srcId="{427CADFC-2483-457A-B616-28C8300EF107}" destId="{044044AD-CF69-4512-A0F8-EF3BDC7A290E}" srcOrd="1" destOrd="0" presId="urn:microsoft.com/office/officeart/2005/8/layout/vList2"/>
    <dgm:cxn modelId="{44B63AFB-9D10-471F-951F-46A8245BA7CC}" type="presParOf" srcId="{427CADFC-2483-457A-B616-28C8300EF107}" destId="{05C90DA3-D74F-4361-B140-3F341752DFA1}" srcOrd="2" destOrd="0" presId="urn:microsoft.com/office/officeart/2005/8/layout/vList2"/>
    <dgm:cxn modelId="{D6E25854-ADCE-490F-9BD1-D43FBD79D3E1}" type="presParOf" srcId="{427CADFC-2483-457A-B616-28C8300EF107}" destId="{C67F5DBA-0E6C-4FDB-90AB-B0825A069EB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135" cy="496253"/>
          </a:xfrm>
          <a:prstGeom prst="rect">
            <a:avLst/>
          </a:prstGeom>
        </p:spPr>
        <p:txBody>
          <a:bodyPr vert="horz" lIns="91312" tIns="45656" rIns="91312" bIns="4565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955" y="0"/>
            <a:ext cx="2946135" cy="496253"/>
          </a:xfrm>
          <a:prstGeom prst="rect">
            <a:avLst/>
          </a:prstGeom>
        </p:spPr>
        <p:txBody>
          <a:bodyPr vert="horz" lIns="91312" tIns="45656" rIns="91312" bIns="45656" rtlCol="0"/>
          <a:lstStyle>
            <a:lvl1pPr algn="r">
              <a:defRPr sz="1200"/>
            </a:lvl1pPr>
          </a:lstStyle>
          <a:p>
            <a:fld id="{586ACE3F-1D7E-4C34-9E93-C84EB46716E6}" type="datetimeFigureOut">
              <a:rPr lang="ko-KR" altLang="en-US" smtClean="0"/>
              <a:pPr/>
              <a:t>2014-03-17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4538"/>
            <a:ext cx="5373687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12" tIns="45656" rIns="91312" bIns="4565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245" y="4715192"/>
            <a:ext cx="5437187" cy="4466274"/>
          </a:xfrm>
          <a:prstGeom prst="rect">
            <a:avLst/>
          </a:prstGeom>
        </p:spPr>
        <p:txBody>
          <a:bodyPr vert="horz" lIns="91312" tIns="45656" rIns="91312" bIns="45656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801"/>
            <a:ext cx="2946135" cy="496252"/>
          </a:xfrm>
          <a:prstGeom prst="rect">
            <a:avLst/>
          </a:prstGeom>
        </p:spPr>
        <p:txBody>
          <a:bodyPr vert="horz" lIns="91312" tIns="45656" rIns="91312" bIns="4565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955" y="9428801"/>
            <a:ext cx="2946135" cy="496252"/>
          </a:xfrm>
          <a:prstGeom prst="rect">
            <a:avLst/>
          </a:prstGeom>
        </p:spPr>
        <p:txBody>
          <a:bodyPr vert="horz" lIns="91312" tIns="45656" rIns="91312" bIns="45656" rtlCol="0" anchor="b"/>
          <a:lstStyle>
            <a:lvl1pPr algn="r">
              <a:defRPr sz="1200"/>
            </a:lvl1pPr>
          </a:lstStyle>
          <a:p>
            <a:fld id="{1624E6CB-9DCB-43A3-BF5D-B0989A75EB9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279633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22314" y="750768"/>
            <a:ext cx="5356225" cy="3709394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22314" y="750768"/>
            <a:ext cx="5356225" cy="3709394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pic>
        <p:nvPicPr>
          <p:cNvPr id="5" name="Picture 2" descr="Koscom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80704" y="316850"/>
            <a:ext cx="1296000" cy="2695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737013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5202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pc="-50" baseline="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6" name="슬라이드 번호 개체 틀 5"/>
          <p:cNvSpPr txBox="1">
            <a:spLocks/>
          </p:cNvSpPr>
          <p:nvPr userDrawn="1"/>
        </p:nvSpPr>
        <p:spPr>
          <a:xfrm>
            <a:off x="4736976" y="6490920"/>
            <a:ext cx="4046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A6E88B-E8DE-461B-8C2B-0E4F8C343B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272480" y="952500"/>
            <a:ext cx="9361040" cy="5500836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9291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메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spc="-50" baseline="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6" name="슬라이드 번호 개체 틀 5"/>
          <p:cNvSpPr txBox="1">
            <a:spLocks/>
          </p:cNvSpPr>
          <p:nvPr userDrawn="1"/>
        </p:nvSpPr>
        <p:spPr>
          <a:xfrm>
            <a:off x="4736976" y="6490920"/>
            <a:ext cx="4046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A6E88B-E8DE-461B-8C2B-0E4F8C343B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텍스트 개체 틀 2"/>
          <p:cNvSpPr>
            <a:spLocks noGrp="1"/>
          </p:cNvSpPr>
          <p:nvPr>
            <p:ph type="body" idx="1"/>
          </p:nvPr>
        </p:nvSpPr>
        <p:spPr>
          <a:xfrm>
            <a:off x="228600" y="837951"/>
            <a:ext cx="9450000" cy="6840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40000"/>
              </a:lnSpc>
              <a:spcBef>
                <a:spcPts val="0"/>
              </a:spcBef>
              <a:buNone/>
              <a:defRPr lang="ko-KR" altLang="en-US" sz="1400" kern="120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" name="직사각형 4"/>
          <p:cNvSpPr/>
          <p:nvPr userDrawn="1"/>
        </p:nvSpPr>
        <p:spPr>
          <a:xfrm>
            <a:off x="348278" y="1628800"/>
            <a:ext cx="9209444" cy="4824536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270630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istrator\Desktop\코스콤 금융 클라우드 서비스 소개\표지및목차마스터\마스터\1장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350" y="-6350"/>
            <a:ext cx="9918700" cy="6870700"/>
          </a:xfrm>
          <a:prstGeom prst="rect">
            <a:avLst/>
          </a:prstGeom>
          <a:noFill/>
        </p:spPr>
      </p:pic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028564" y="491681"/>
            <a:ext cx="8382136" cy="400110"/>
          </a:xfrm>
          <a:prstGeom prst="rect">
            <a:avLst/>
          </a:prstGeom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 contourW="25400">
              <a:bevelT w="1270" h="25400"/>
              <a:contourClr>
                <a:schemeClr val="bg1"/>
              </a:contourClr>
            </a:sp3d>
          </a:bodyPr>
          <a:lstStyle>
            <a:lvl1pPr algn="l">
              <a:defRPr sz="2600" spc="-40" baseline="0">
                <a:latin typeface="Rix고딕 EB" pitchFamily="18" charset="-127"/>
                <a:ea typeface="Rix고딕 EB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istrator\Desktop\코스콤 금융 클라우드 서비스 소개\표지및목차마스터\마스터\2장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350" y="-6350"/>
            <a:ext cx="9918700" cy="6870700"/>
          </a:xfrm>
          <a:prstGeom prst="rect">
            <a:avLst/>
          </a:prstGeom>
          <a:noFill/>
        </p:spPr>
      </p:pic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028564" y="491681"/>
            <a:ext cx="8382136" cy="400110"/>
          </a:xfrm>
          <a:prstGeom prst="rect">
            <a:avLst/>
          </a:prstGeom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 contourW="25400">
              <a:bevelT w="1270" h="25400"/>
              <a:contourClr>
                <a:schemeClr val="bg1"/>
              </a:contourClr>
            </a:sp3d>
          </a:bodyPr>
          <a:lstStyle>
            <a:lvl1pPr algn="l">
              <a:defRPr sz="2600" spc="-40" baseline="0">
                <a:latin typeface="Rix고딕 EB" pitchFamily="18" charset="-127"/>
                <a:ea typeface="Rix고딕 EB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istrator\Desktop\코스콤 금융 클라우드 서비스 소개\표지및목차마스터\마스터\3장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350" y="-6350"/>
            <a:ext cx="9918700" cy="6870700"/>
          </a:xfrm>
          <a:prstGeom prst="rect">
            <a:avLst/>
          </a:prstGeom>
          <a:noFill/>
        </p:spPr>
      </p:pic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028564" y="491681"/>
            <a:ext cx="8382136" cy="400110"/>
          </a:xfrm>
          <a:prstGeom prst="rect">
            <a:avLst/>
          </a:prstGeom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 contourW="25400">
              <a:bevelT w="1270" h="25400"/>
              <a:contourClr>
                <a:schemeClr val="bg1"/>
              </a:contourClr>
            </a:sp3d>
          </a:bodyPr>
          <a:lstStyle>
            <a:lvl1pPr algn="l">
              <a:defRPr sz="2600" spc="-40" baseline="0">
                <a:latin typeface="Rix고딕 EB" pitchFamily="18" charset="-127"/>
                <a:ea typeface="Rix고딕 EB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16313" y="91693"/>
            <a:ext cx="9302700" cy="6937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 algn="l" rtl="0" eaLnBrk="0" fontAlgn="base" latinLnBrk="1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736976" y="6490920"/>
            <a:ext cx="4046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6E88B-E8DE-461B-8C2B-0E4F8C343B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3" name="그룹 12"/>
          <p:cNvGrpSpPr/>
          <p:nvPr userDrawn="1"/>
        </p:nvGrpSpPr>
        <p:grpSpPr>
          <a:xfrm>
            <a:off x="0" y="810393"/>
            <a:ext cx="9906000" cy="25200"/>
            <a:chOff x="0" y="520105"/>
            <a:chExt cx="9906000" cy="25200"/>
          </a:xfrm>
        </p:grpSpPr>
        <p:sp>
          <p:nvSpPr>
            <p:cNvPr id="14" name="직사각형 13"/>
            <p:cNvSpPr/>
            <p:nvPr userDrawn="1"/>
          </p:nvSpPr>
          <p:spPr>
            <a:xfrm>
              <a:off x="0" y="520105"/>
              <a:ext cx="9906000" cy="25200"/>
            </a:xfrm>
            <a:prstGeom prst="rect">
              <a:avLst/>
            </a:prstGeom>
            <a:solidFill>
              <a:srgbClr val="7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/>
              <a:endParaRPr lang="ko-KR" altLang="en-US" sz="1200" b="1" dirty="0" smtClean="0">
                <a:solidFill>
                  <a:prstClr val="black"/>
                </a:solidFill>
              </a:endParaRPr>
            </a:p>
          </p:txBody>
        </p:sp>
        <p:grpSp>
          <p:nvGrpSpPr>
            <p:cNvPr id="15" name="그룹 14"/>
            <p:cNvGrpSpPr/>
            <p:nvPr userDrawn="1"/>
          </p:nvGrpSpPr>
          <p:grpSpPr>
            <a:xfrm flipH="1">
              <a:off x="0" y="520105"/>
              <a:ext cx="324000" cy="25200"/>
              <a:chOff x="9029700" y="680125"/>
              <a:chExt cx="876300" cy="25200"/>
            </a:xfrm>
          </p:grpSpPr>
          <p:sp>
            <p:nvSpPr>
              <p:cNvPr id="16" name="직사각형 15"/>
              <p:cNvSpPr/>
              <p:nvPr userDrawn="1"/>
            </p:nvSpPr>
            <p:spPr>
              <a:xfrm flipV="1">
                <a:off x="9029700" y="680125"/>
                <a:ext cx="876300" cy="25200"/>
              </a:xfrm>
              <a:prstGeom prst="rect">
                <a:avLst/>
              </a:prstGeom>
              <a:solidFill>
                <a:srgbClr val="A44B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/>
                <a:endParaRPr lang="ko-KR" altLang="en-US" sz="1200" b="1" dirty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직사각형 16"/>
              <p:cNvSpPr/>
              <p:nvPr userDrawn="1"/>
            </p:nvSpPr>
            <p:spPr>
              <a:xfrm flipV="1">
                <a:off x="9321800" y="680125"/>
                <a:ext cx="584200" cy="25200"/>
              </a:xfrm>
              <a:prstGeom prst="rect">
                <a:avLst/>
              </a:prstGeom>
              <a:solidFill>
                <a:srgbClr val="B46B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/>
                <a:endParaRPr lang="ko-KR" altLang="en-US" sz="1200" b="1" dirty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직사각형 17"/>
              <p:cNvSpPr/>
              <p:nvPr userDrawn="1"/>
            </p:nvSpPr>
            <p:spPr>
              <a:xfrm flipV="1">
                <a:off x="9613900" y="680125"/>
                <a:ext cx="292100" cy="25200"/>
              </a:xfrm>
              <a:prstGeom prst="rect">
                <a:avLst/>
              </a:prstGeom>
              <a:solidFill>
                <a:srgbClr val="CB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/>
                <a:endParaRPr lang="ko-KR" altLang="en-US" sz="1200" b="1" dirty="0" smtClean="0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20" name="Picture 2" descr="Koscom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619438" y="6546201"/>
            <a:ext cx="1009666" cy="2100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068158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0" fontAlgn="base" latinLnBrk="1" hangingPunct="0">
        <a:spcBef>
          <a:spcPct val="0"/>
        </a:spcBef>
        <a:spcAft>
          <a:spcPct val="0"/>
        </a:spcAft>
        <a:buNone/>
        <a:defRPr lang="ko-KR" altLang="en-US" sz="2000" b="1" kern="1200" spc="-50" baseline="0" dirty="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gi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video/video.php?v=493031727403966" TargetMode="Externa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18" Type="http://schemas.openxmlformats.org/officeDocument/2006/relationships/image" Target="../media/image125.jpe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" Type="http://schemas.openxmlformats.org/officeDocument/2006/relationships/image" Target="../media/image109.png"/><Relationship Id="rId16" Type="http://schemas.openxmlformats.org/officeDocument/2006/relationships/image" Target="../media/image123.png"/><Relationship Id="rId20" Type="http://schemas.openxmlformats.org/officeDocument/2006/relationships/image" Target="../media/image1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19" Type="http://schemas.openxmlformats.org/officeDocument/2006/relationships/image" Target="../media/image126.png"/><Relationship Id="rId4" Type="http://schemas.openxmlformats.org/officeDocument/2006/relationships/image" Target="../media/image111.png"/><Relationship Id="rId9" Type="http://schemas.openxmlformats.org/officeDocument/2006/relationships/image" Target="../media/image116.jpeg"/><Relationship Id="rId14" Type="http://schemas.openxmlformats.org/officeDocument/2006/relationships/image" Target="../media/image12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18" Type="http://schemas.openxmlformats.org/officeDocument/2006/relationships/image" Target="../media/image144.png"/><Relationship Id="rId26" Type="http://schemas.openxmlformats.org/officeDocument/2006/relationships/image" Target="../media/image152.png"/><Relationship Id="rId3" Type="http://schemas.openxmlformats.org/officeDocument/2006/relationships/image" Target="../media/image129.png"/><Relationship Id="rId21" Type="http://schemas.openxmlformats.org/officeDocument/2006/relationships/image" Target="../media/image147.png"/><Relationship Id="rId34" Type="http://schemas.openxmlformats.org/officeDocument/2006/relationships/image" Target="../media/image160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17" Type="http://schemas.openxmlformats.org/officeDocument/2006/relationships/image" Target="../media/image143.png"/><Relationship Id="rId25" Type="http://schemas.openxmlformats.org/officeDocument/2006/relationships/image" Target="../media/image151.png"/><Relationship Id="rId33" Type="http://schemas.openxmlformats.org/officeDocument/2006/relationships/image" Target="../media/image159.png"/><Relationship Id="rId2" Type="http://schemas.openxmlformats.org/officeDocument/2006/relationships/image" Target="../media/image128.png"/><Relationship Id="rId16" Type="http://schemas.openxmlformats.org/officeDocument/2006/relationships/image" Target="../media/image142.png"/><Relationship Id="rId20" Type="http://schemas.openxmlformats.org/officeDocument/2006/relationships/image" Target="../media/image146.png"/><Relationship Id="rId29" Type="http://schemas.openxmlformats.org/officeDocument/2006/relationships/image" Target="../media/image1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24" Type="http://schemas.openxmlformats.org/officeDocument/2006/relationships/image" Target="../media/image150.png"/><Relationship Id="rId32" Type="http://schemas.openxmlformats.org/officeDocument/2006/relationships/image" Target="../media/image158.png"/><Relationship Id="rId5" Type="http://schemas.openxmlformats.org/officeDocument/2006/relationships/image" Target="../media/image131.png"/><Relationship Id="rId15" Type="http://schemas.openxmlformats.org/officeDocument/2006/relationships/image" Target="../media/image141.png"/><Relationship Id="rId23" Type="http://schemas.openxmlformats.org/officeDocument/2006/relationships/image" Target="../media/image149.png"/><Relationship Id="rId28" Type="http://schemas.openxmlformats.org/officeDocument/2006/relationships/image" Target="../media/image154.png"/><Relationship Id="rId10" Type="http://schemas.openxmlformats.org/officeDocument/2006/relationships/image" Target="../media/image136.png"/><Relationship Id="rId19" Type="http://schemas.openxmlformats.org/officeDocument/2006/relationships/image" Target="../media/image145.png"/><Relationship Id="rId31" Type="http://schemas.openxmlformats.org/officeDocument/2006/relationships/image" Target="../media/image157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Relationship Id="rId22" Type="http://schemas.openxmlformats.org/officeDocument/2006/relationships/image" Target="../media/image148.png"/><Relationship Id="rId27" Type="http://schemas.openxmlformats.org/officeDocument/2006/relationships/image" Target="../media/image153.png"/><Relationship Id="rId30" Type="http://schemas.openxmlformats.org/officeDocument/2006/relationships/image" Target="../media/image15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07927" y="2269902"/>
            <a:ext cx="4517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b="1" dirty="0" smtClean="0">
                <a:solidFill>
                  <a:srgbClr val="7E0000"/>
                </a:solidFill>
              </a:rPr>
              <a:t>IT </a:t>
            </a:r>
            <a:r>
              <a:rPr lang="ko-KR" altLang="en-US" sz="2800" b="1" dirty="0" smtClean="0">
                <a:solidFill>
                  <a:srgbClr val="7E0000"/>
                </a:solidFill>
              </a:rPr>
              <a:t>릴레이 특강 </a:t>
            </a:r>
            <a:r>
              <a:rPr lang="en-US" altLang="ko-KR" sz="2800" b="1" dirty="0" smtClean="0">
                <a:solidFill>
                  <a:srgbClr val="7E0000"/>
                </a:solidFill>
              </a:rPr>
              <a:t>- </a:t>
            </a:r>
            <a:r>
              <a:rPr lang="ko-KR" altLang="en-US" sz="2800" b="1" dirty="0" err="1" smtClean="0">
                <a:solidFill>
                  <a:srgbClr val="7E0000"/>
                </a:solidFill>
              </a:rPr>
              <a:t>클라우드</a:t>
            </a:r>
            <a:endParaRPr lang="ko-KR" altLang="en-US" sz="2800" b="1" dirty="0">
              <a:solidFill>
                <a:srgbClr val="7E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41032" y="4365104"/>
            <a:ext cx="4176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>
                <a:solidFill>
                  <a:prstClr val="black"/>
                </a:solidFill>
                <a:cs typeface="Arial" pitchFamily="34" charset="0"/>
              </a:rPr>
              <a:t>2014.03.19</a:t>
            </a:r>
          </a:p>
          <a:p>
            <a:pPr algn="r"/>
            <a:endParaRPr lang="en-US" altLang="ko-KR" dirty="0" smtClean="0">
              <a:solidFill>
                <a:prstClr val="black"/>
              </a:solidFill>
              <a:cs typeface="Arial" pitchFamily="34" charset="0"/>
            </a:endParaRPr>
          </a:p>
          <a:p>
            <a:pPr algn="r"/>
            <a:r>
              <a:rPr lang="ko-KR" altLang="en-US" dirty="0" smtClean="0">
                <a:solidFill>
                  <a:prstClr val="black"/>
                </a:solidFill>
                <a:cs typeface="Arial" pitchFamily="34" charset="0"/>
              </a:rPr>
              <a:t>전략사업부 </a:t>
            </a:r>
            <a:r>
              <a:rPr lang="ko-KR" altLang="en-US" dirty="0" err="1" smtClean="0">
                <a:solidFill>
                  <a:prstClr val="black"/>
                </a:solidFill>
                <a:cs typeface="Arial" pitchFamily="34" charset="0"/>
              </a:rPr>
              <a:t>클라우드</a:t>
            </a:r>
            <a:r>
              <a:rPr lang="en-US" altLang="ko-KR" dirty="0" smtClean="0">
                <a:solidFill>
                  <a:prstClr val="black"/>
                </a:solidFill>
                <a:cs typeface="Arial" pitchFamily="34" charset="0"/>
              </a:rPr>
              <a:t>TF</a:t>
            </a:r>
            <a:r>
              <a:rPr lang="ko-KR" altLang="en-US" dirty="0" smtClean="0">
                <a:solidFill>
                  <a:prstClr val="black"/>
                </a:solidFill>
                <a:cs typeface="Arial" pitchFamily="34" charset="0"/>
              </a:rPr>
              <a:t>팀</a:t>
            </a:r>
            <a:endParaRPr lang="en-US" altLang="ko-KR" b="1" dirty="0" smtClean="0">
              <a:solidFill>
                <a:prstClr val="black"/>
              </a:solidFill>
              <a:cs typeface="Arial" pitchFamily="34" charset="0"/>
            </a:endParaRPr>
          </a:p>
          <a:p>
            <a:pPr algn="r"/>
            <a:r>
              <a:rPr lang="ko-KR" altLang="en-US" b="1" dirty="0" smtClean="0">
                <a:solidFill>
                  <a:prstClr val="black"/>
                </a:solidFill>
                <a:cs typeface="Arial" pitchFamily="34" charset="0"/>
              </a:rPr>
              <a:t>박종민</a:t>
            </a:r>
            <a:endParaRPr lang="ko-KR" altLang="en-US" b="1" dirty="0">
              <a:solidFill>
                <a:prstClr val="black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0938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1.3.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서비스 모델 </a:t>
            </a:r>
            <a:r>
              <a:rPr lang="en-US" altLang="ko-KR" dirty="0" smtClean="0"/>
              <a:t>(1/2)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8175" y="1196752"/>
            <a:ext cx="8629650" cy="503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6095999" y="86959"/>
            <a:ext cx="3537521" cy="6937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1. </a:t>
            </a:r>
            <a:r>
              <a:rPr lang="ko-KR" altLang="en-US" sz="1600" b="1" spc="-50" dirty="0" err="1" smtClean="0">
                <a:latin typeface="맑은 고딕" pitchFamily="50" charset="-127"/>
                <a:ea typeface="맑은 고딕" pitchFamily="50" charset="-127"/>
                <a:cs typeface="+mj-cs"/>
              </a:rPr>
              <a:t>클라우드</a:t>
            </a:r>
            <a:r>
              <a:rPr lang="ko-KR" altLang="en-US" sz="1600" b="1" spc="-50" dirty="0" smtClean="0">
                <a:latin typeface="맑은 고딕" pitchFamily="50" charset="-127"/>
                <a:ea typeface="맑은 고딕" pitchFamily="50" charset="-127"/>
                <a:cs typeface="+mj-cs"/>
              </a:rPr>
              <a:t> 컴퓨팅 개요</a:t>
            </a:r>
            <a:endParaRPr kumimoji="0" lang="ko-KR" altLang="en-US" sz="1600" b="1" i="0" u="none" strike="noStrike" kern="1200" cap="none" spc="-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06000" cy="6847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1.3.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서비스 모델 </a:t>
            </a:r>
            <a:r>
              <a:rPr lang="en-US" altLang="ko-KR" dirty="0" smtClean="0"/>
              <a:t>(2/2) – </a:t>
            </a:r>
            <a:r>
              <a:rPr lang="en-US" altLang="ko-KR" sz="1800" dirty="0" smtClean="0"/>
              <a:t>Google App Engine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 </a:t>
            </a:r>
            <a:r>
              <a:rPr lang="en-US" altLang="ko-KR" sz="1800" dirty="0" err="1" smtClean="0"/>
              <a:t>PaaS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)</a:t>
            </a:r>
            <a:endParaRPr lang="ko-KR" altLang="en-US" sz="18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4429124" y="5453076"/>
            <a:ext cx="3857652" cy="829546"/>
          </a:xfrm>
          <a:prstGeom prst="round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 pitchFamily="34" charset="0"/>
              <a:ea typeface="맑은 고딕"/>
              <a:cs typeface="+mn-cs"/>
            </a:endParaRPr>
          </a:p>
        </p:txBody>
      </p:sp>
      <p:pic>
        <p:nvPicPr>
          <p:cNvPr id="4" name="Picture 6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52952" y="5492045"/>
            <a:ext cx="30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6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5" y="5492045"/>
            <a:ext cx="30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6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5459" y="5492045"/>
            <a:ext cx="30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81712" y="5492045"/>
            <a:ext cx="30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6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57965" y="5492045"/>
            <a:ext cx="30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6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34219" y="5492045"/>
            <a:ext cx="30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6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10472" y="5492045"/>
            <a:ext cx="30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6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6725" y="5492045"/>
            <a:ext cx="30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2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24375" y="5111043"/>
            <a:ext cx="355600" cy="245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직선 연결선 12"/>
          <p:cNvCxnSpPr>
            <a:stCxn id="12" idx="2"/>
            <a:endCxn id="4" idx="0"/>
          </p:cNvCxnSpPr>
          <p:nvPr/>
        </p:nvCxnSpPr>
        <p:spPr>
          <a:xfrm rot="16200000" flipH="1">
            <a:off x="4636029" y="5422722"/>
            <a:ext cx="135469" cy="3177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</p:cxnSp>
      <p:pic>
        <p:nvPicPr>
          <p:cNvPr id="14" name="Picture 2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78405" y="5111043"/>
            <a:ext cx="355600" cy="245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" name="직선 연결선 14"/>
          <p:cNvCxnSpPr>
            <a:stCxn id="14" idx="2"/>
          </p:cNvCxnSpPr>
          <p:nvPr/>
        </p:nvCxnSpPr>
        <p:spPr>
          <a:xfrm rot="16200000" flipH="1">
            <a:off x="5090059" y="5422722"/>
            <a:ext cx="135469" cy="3177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</p:cxnSp>
      <p:pic>
        <p:nvPicPr>
          <p:cNvPr id="16" name="Picture 2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54659" y="5111043"/>
            <a:ext cx="355600" cy="245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7" name="직선 연결선 16"/>
          <p:cNvCxnSpPr>
            <a:stCxn id="16" idx="2"/>
          </p:cNvCxnSpPr>
          <p:nvPr/>
        </p:nvCxnSpPr>
        <p:spPr>
          <a:xfrm rot="16200000" flipH="1">
            <a:off x="5566313" y="5422722"/>
            <a:ext cx="135469" cy="3177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</p:cxnSp>
      <p:pic>
        <p:nvPicPr>
          <p:cNvPr id="18" name="Picture 2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30912" y="5111043"/>
            <a:ext cx="355600" cy="245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" name="직선 연결선 18"/>
          <p:cNvCxnSpPr>
            <a:stCxn id="18" idx="2"/>
          </p:cNvCxnSpPr>
          <p:nvPr/>
        </p:nvCxnSpPr>
        <p:spPr>
          <a:xfrm rot="16200000" flipH="1">
            <a:off x="6042566" y="5422722"/>
            <a:ext cx="135469" cy="3177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</p:cxnSp>
      <p:pic>
        <p:nvPicPr>
          <p:cNvPr id="20" name="Picture 2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07165" y="5111043"/>
            <a:ext cx="355600" cy="245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직선 연결선 20"/>
          <p:cNvCxnSpPr>
            <a:stCxn id="20" idx="2"/>
          </p:cNvCxnSpPr>
          <p:nvPr/>
        </p:nvCxnSpPr>
        <p:spPr>
          <a:xfrm rot="16200000" flipH="1">
            <a:off x="6518819" y="5422722"/>
            <a:ext cx="135469" cy="3177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</p:cxnSp>
      <p:pic>
        <p:nvPicPr>
          <p:cNvPr id="22" name="Picture 2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05641" y="5111043"/>
            <a:ext cx="355600" cy="245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3" name="직선 연결선 22"/>
          <p:cNvCxnSpPr>
            <a:stCxn id="22" idx="2"/>
          </p:cNvCxnSpPr>
          <p:nvPr/>
        </p:nvCxnSpPr>
        <p:spPr>
          <a:xfrm rot="16200000" flipH="1">
            <a:off x="7017295" y="5422722"/>
            <a:ext cx="135469" cy="3177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</p:cxnSp>
      <p:pic>
        <p:nvPicPr>
          <p:cNvPr id="24" name="Picture 2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59672" y="5111043"/>
            <a:ext cx="355600" cy="245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5" name="직선 연결선 24"/>
          <p:cNvCxnSpPr>
            <a:stCxn id="24" idx="2"/>
          </p:cNvCxnSpPr>
          <p:nvPr/>
        </p:nvCxnSpPr>
        <p:spPr>
          <a:xfrm rot="16200000" flipH="1">
            <a:off x="7471326" y="5422722"/>
            <a:ext cx="135469" cy="3177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</p:cxnSp>
      <p:pic>
        <p:nvPicPr>
          <p:cNvPr id="26" name="Picture 2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35925" y="5111043"/>
            <a:ext cx="355600" cy="245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7" name="직선 연결선 26"/>
          <p:cNvCxnSpPr>
            <a:stCxn id="26" idx="2"/>
          </p:cNvCxnSpPr>
          <p:nvPr/>
        </p:nvCxnSpPr>
        <p:spPr>
          <a:xfrm rot="16200000" flipH="1">
            <a:off x="7947579" y="5422722"/>
            <a:ext cx="135469" cy="3177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28" name="모서리가 둥근 직사각형 27"/>
          <p:cNvSpPr/>
          <p:nvPr/>
        </p:nvSpPr>
        <p:spPr>
          <a:xfrm>
            <a:off x="4429124" y="4710987"/>
            <a:ext cx="3857652" cy="685808"/>
          </a:xfrm>
          <a:prstGeom prst="roundRect">
            <a:avLst/>
          </a:prstGeom>
          <a:noFill/>
          <a:ln w="25400" cap="flat" cmpd="sng" algn="ctr">
            <a:solidFill>
              <a:srgbClr val="4BACC6"/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 pitchFamily="34" charset="0"/>
              <a:ea typeface="맑은 고딕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453069" y="4758612"/>
            <a:ext cx="2190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400" b="1" kern="1200" dirty="0">
                <a:solidFill>
                  <a:srgbClr val="00B0F0"/>
                </a:solidFill>
                <a:latin typeface="맑은 고딕"/>
                <a:ea typeface="맑은 고딕"/>
                <a:cs typeface="+mn-cs"/>
              </a:rPr>
              <a:t>GFS: </a:t>
            </a:r>
            <a:r>
              <a:rPr lang="ko-KR" altLang="en-US" sz="1400" b="1" kern="1200" dirty="0">
                <a:solidFill>
                  <a:srgbClr val="00B0F0"/>
                </a:solidFill>
                <a:latin typeface="맑은 고딕"/>
                <a:ea typeface="맑은 고딕"/>
                <a:cs typeface="+mn-cs"/>
              </a:rPr>
              <a:t>분산 파일 시스템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429124" y="4139483"/>
            <a:ext cx="3857652" cy="495307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9BBB59"/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Bigtable: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분산 데이터베이스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286380" y="5974846"/>
            <a:ext cx="2443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400" b="1" kern="1200" dirty="0">
                <a:solidFill>
                  <a:srgbClr val="7030A0"/>
                </a:solidFill>
                <a:latin typeface="맑은 고딕"/>
                <a:ea typeface="맑은 고딕"/>
                <a:cs typeface="+mn-cs"/>
              </a:rPr>
              <a:t>Commodity </a:t>
            </a:r>
            <a:r>
              <a:rPr lang="ko-KR" altLang="en-US" sz="1400" b="1" kern="1200" dirty="0">
                <a:solidFill>
                  <a:srgbClr val="7030A0"/>
                </a:solidFill>
                <a:latin typeface="맑은 고딕"/>
                <a:ea typeface="맑은 고딕"/>
                <a:cs typeface="+mn-cs"/>
              </a:rPr>
              <a:t>서버 클러스터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429124" y="3000372"/>
            <a:ext cx="3857652" cy="495307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Python/Java Runtime: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서비스 실행환경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4429124" y="1357298"/>
            <a:ext cx="762005" cy="428628"/>
          </a:xfrm>
          <a:prstGeom prst="round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pitchFamily="34" charset="0"/>
                <a:ea typeface="맑은 고딕"/>
                <a:cs typeface="+mn-cs"/>
              </a:rPr>
              <a:t>App</a:t>
            </a:r>
            <a:endParaRPr kumimoji="0" lang="ko-KR" altLang="en-US" sz="12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 pitchFamily="34" charset="0"/>
              <a:ea typeface="맑은 고딕"/>
              <a:cs typeface="+mn-cs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286380" y="1357298"/>
            <a:ext cx="762005" cy="428628"/>
          </a:xfrm>
          <a:prstGeom prst="round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pitchFamily="34" charset="0"/>
                <a:ea typeface="맑은 고딕"/>
                <a:cs typeface="+mn-cs"/>
              </a:rPr>
              <a:t>App</a:t>
            </a:r>
            <a:endParaRPr kumimoji="0" lang="ko-KR" altLang="en-US" sz="12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 pitchFamily="34" charset="0"/>
              <a:ea typeface="맑은 고딕"/>
              <a:cs typeface="+mn-cs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7524771" y="1357298"/>
            <a:ext cx="762005" cy="428628"/>
          </a:xfrm>
          <a:prstGeom prst="round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pitchFamily="34" charset="0"/>
                <a:ea typeface="맑은 고딕"/>
                <a:cs typeface="+mn-cs"/>
              </a:rPr>
              <a:t>App</a:t>
            </a:r>
            <a:endParaRPr kumimoji="0" lang="ko-KR" altLang="en-US" sz="12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 pitchFamily="34" charset="0"/>
              <a:ea typeface="맑은 고딕"/>
              <a:cs typeface="+mn-cs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6667515" y="1357298"/>
            <a:ext cx="762005" cy="428628"/>
          </a:xfrm>
          <a:prstGeom prst="roundRect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" pitchFamily="34" charset="0"/>
                <a:ea typeface="맑은 고딕"/>
                <a:cs typeface="+mn-cs"/>
              </a:rPr>
              <a:t>App</a:t>
            </a:r>
            <a:endParaRPr kumimoji="0" lang="ko-KR" altLang="en-US" sz="12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 pitchFamily="34" charset="0"/>
              <a:ea typeface="맑은 고딕"/>
              <a:cs typeface="+mn-cs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6171346" y="1527884"/>
            <a:ext cx="95251" cy="95251"/>
          </a:xfrm>
          <a:prstGeom prst="ellipse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 pitchFamily="34" charset="0"/>
              <a:ea typeface="맑은 고딕"/>
              <a:cs typeface="+mn-cs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6314222" y="1527884"/>
            <a:ext cx="95251" cy="95251"/>
          </a:xfrm>
          <a:prstGeom prst="ellipse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 pitchFamily="34" charset="0"/>
              <a:ea typeface="맑은 고딕"/>
              <a:cs typeface="+mn-cs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6457098" y="1527884"/>
            <a:ext cx="95251" cy="95251"/>
          </a:xfrm>
          <a:prstGeom prst="ellipse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 pitchFamily="34" charset="0"/>
              <a:ea typeface="맑은 고딕"/>
              <a:cs typeface="+mn-cs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4429124" y="1857364"/>
            <a:ext cx="3857652" cy="1071570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 smtClean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572000" y="2143116"/>
            <a:ext cx="714380" cy="285752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Account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429256" y="2143116"/>
            <a:ext cx="714380" cy="285752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Image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286512" y="2143116"/>
            <a:ext cx="714380" cy="285752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Mail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143768" y="2143116"/>
            <a:ext cx="1000132" cy="285752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URL Fetch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282054" y="2528016"/>
            <a:ext cx="1000132" cy="285752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Datastore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425062" y="2528016"/>
            <a:ext cx="1000132" cy="285752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Memcache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715009" y="1835339"/>
            <a:ext cx="1428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latinLnBrk="1"/>
            <a:r>
              <a:rPr lang="en-US" altLang="ko-KR" sz="14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Service APIs</a:t>
            </a:r>
            <a:endParaRPr lang="ko-KR" altLang="en-US" sz="1400" b="1" kern="1200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4429124" y="3571876"/>
            <a:ext cx="3857652" cy="495307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Memcache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: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글로벌 메모리 캐시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857224" y="4313135"/>
            <a:ext cx="2161125" cy="1500198"/>
          </a:xfrm>
          <a:prstGeom prst="rect">
            <a:avLst/>
          </a:prstGeom>
          <a:solidFill>
            <a:srgbClr val="EEECE1"/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" pitchFamily="34" charset="0"/>
              <a:ea typeface="맑은 고딕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087804" y="3974581"/>
            <a:ext cx="1787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 latinLnBrk="1"/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App Engine SDK</a:t>
            </a:r>
            <a:endParaRPr lang="ko-KR" altLang="en-US" sz="1600" b="1" kern="1200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943563" y="4384573"/>
            <a:ext cx="1003216" cy="35719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itchFamily="34" charset="0"/>
                <a:ea typeface="맑은 고딕"/>
                <a:cs typeface="+mn-cs"/>
              </a:rPr>
              <a:t>Web Server</a:t>
            </a:r>
            <a:endParaRPr kumimoji="0" lang="ko-KR" altLang="en-US" sz="12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 pitchFamily="34" charset="0"/>
              <a:ea typeface="맑은 고딕"/>
              <a:cs typeface="+mn-cs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946647" y="5241829"/>
            <a:ext cx="2000264" cy="459721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itchFamily="34" charset="0"/>
                <a:ea typeface="맑은 고딕"/>
                <a:cs typeface="+mn-cs"/>
              </a:rPr>
              <a:t>Python Framework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itchFamily="34" charset="0"/>
                <a:ea typeface="맑은 고딕"/>
                <a:cs typeface="+mn-cs"/>
              </a:rPr>
              <a:t>webapp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itchFamily="34" charset="0"/>
                <a:ea typeface="맑은 고딕"/>
                <a:cs typeface="+mn-cs"/>
              </a:rPr>
              <a:t>, </a:t>
            </a: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itchFamily="34" charset="0"/>
                <a:ea typeface="맑은 고딕"/>
                <a:cs typeface="+mn-cs"/>
              </a:rPr>
              <a:t>Django</a:t>
            </a:r>
            <a:endParaRPr kumimoji="0" lang="ko-KR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 pitchFamily="34" charset="0"/>
              <a:ea typeface="맑은 고딕"/>
              <a:cs typeface="+mn-cs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946647" y="4813200"/>
            <a:ext cx="2000264" cy="357191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itchFamily="34" charset="0"/>
                <a:ea typeface="맑은 고딕"/>
                <a:cs typeface="+mn-cs"/>
              </a:rPr>
              <a:t>API local version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2030552" y="4384573"/>
            <a:ext cx="916359" cy="35719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 pitchFamily="34" charset="0"/>
                <a:ea typeface="맑은 고딕"/>
                <a:cs typeface="+mn-cs"/>
              </a:rPr>
              <a:t>Uploader</a:t>
            </a:r>
            <a:endParaRPr kumimoji="0" lang="ko-KR" altLang="en-US" sz="12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 pitchFamily="34" charset="0"/>
              <a:ea typeface="맑은 고딕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274241" y="5831969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 latinLnBrk="1"/>
            <a:r>
              <a:rPr lang="ko-KR" altLang="en-US" sz="1400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개발 및 </a:t>
            </a:r>
            <a:r>
              <a:rPr lang="ko-KR" altLang="en-US" sz="1400" kern="1200" dirty="0" err="1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테스팅</a:t>
            </a:r>
            <a:endParaRPr lang="ko-KR" altLang="en-US" sz="1400" kern="1200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75209" y="2139218"/>
            <a:ext cx="2214578" cy="1414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7" name="TextBox 56"/>
          <p:cNvSpPr txBox="1"/>
          <p:nvPr/>
        </p:nvSpPr>
        <p:spPr>
          <a:xfrm>
            <a:off x="1131782" y="1554443"/>
            <a:ext cx="1672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 latinLnBrk="1"/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Web-based</a:t>
            </a:r>
          </a:p>
          <a:p>
            <a:pPr algn="ctr" rtl="0" latinLnBrk="1"/>
            <a:r>
              <a:rPr lang="en-US" altLang="ko-KR" sz="1600" b="1" kern="120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Admin Console</a:t>
            </a:r>
            <a:endParaRPr lang="ko-KR" altLang="en-US" sz="1600" b="1" kern="1200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58" name="오른쪽 화살표 57"/>
          <p:cNvSpPr/>
          <p:nvPr/>
        </p:nvSpPr>
        <p:spPr>
          <a:xfrm>
            <a:off x="3214678" y="4496672"/>
            <a:ext cx="928694" cy="1143008"/>
          </a:xfrm>
          <a:prstGeom prst="rightArrow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277221" y="492530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 latinLnBrk="1"/>
            <a:r>
              <a:rPr lang="ko-KR" altLang="en-US" sz="1400" b="1" kern="120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업로드</a:t>
            </a:r>
            <a:endParaRPr lang="ko-KR" altLang="en-US" sz="1400" b="1" kern="1200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60" name="오른쪽 화살표 59"/>
          <p:cNvSpPr/>
          <p:nvPr/>
        </p:nvSpPr>
        <p:spPr>
          <a:xfrm flipH="1">
            <a:off x="3214678" y="2282094"/>
            <a:ext cx="928694" cy="1143008"/>
          </a:xfrm>
          <a:prstGeom prst="rightArrow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286124" y="271072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 latinLnBrk="1"/>
            <a:r>
              <a:rPr lang="ko-KR" altLang="en-US" sz="1400" b="1" smtClean="0">
                <a:solidFill>
                  <a:prstClr val="black"/>
                </a:solidFill>
                <a:latin typeface="맑은 고딕"/>
                <a:ea typeface="맑은 고딕"/>
              </a:rPr>
              <a:t>상태정보</a:t>
            </a:r>
            <a:endParaRPr lang="ko-KR" altLang="en-US" sz="1400" b="1" kern="1200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751785" y="353942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 latinLnBrk="1"/>
            <a:r>
              <a:rPr lang="ko-KR" altLang="en-US" sz="1400" smtClean="0">
                <a:solidFill>
                  <a:prstClr val="black"/>
                </a:solidFill>
                <a:latin typeface="맑은 고딕"/>
                <a:ea typeface="맑은 고딕"/>
              </a:rPr>
              <a:t>관리</a:t>
            </a:r>
            <a:endParaRPr lang="ko-KR" altLang="en-US" sz="1400" kern="1200" dirty="0">
              <a:solidFill>
                <a:prstClr val="black"/>
              </a:solidFill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1.3.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배포 모델 </a:t>
            </a:r>
            <a:r>
              <a:rPr lang="en-US" altLang="ko-KR" dirty="0" smtClean="0"/>
              <a:t>(1/2)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6760" y="1196752"/>
            <a:ext cx="8892480" cy="504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6095999" y="86959"/>
            <a:ext cx="3537521" cy="6937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1. </a:t>
            </a:r>
            <a:r>
              <a:rPr lang="ko-KR" altLang="en-US" sz="1600" b="1" spc="-50" dirty="0" err="1" smtClean="0">
                <a:latin typeface="맑은 고딕" pitchFamily="50" charset="-127"/>
                <a:ea typeface="맑은 고딕" pitchFamily="50" charset="-127"/>
                <a:cs typeface="+mj-cs"/>
              </a:rPr>
              <a:t>클라우드</a:t>
            </a:r>
            <a:r>
              <a:rPr lang="ko-KR" altLang="en-US" sz="1600" b="1" spc="-50" dirty="0" smtClean="0">
                <a:latin typeface="맑은 고딕" pitchFamily="50" charset="-127"/>
                <a:ea typeface="맑은 고딕" pitchFamily="50" charset="-127"/>
                <a:cs typeface="+mj-cs"/>
              </a:rPr>
              <a:t> 컴퓨팅 개요</a:t>
            </a:r>
            <a:endParaRPr kumimoji="0" lang="ko-KR" altLang="en-US" sz="1600" b="1" i="0" u="none" strike="noStrike" kern="1200" cap="none" spc="-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1.3.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배포 모델 </a:t>
            </a:r>
            <a:r>
              <a:rPr lang="en-US" altLang="ko-KR" dirty="0" smtClean="0"/>
              <a:t>(2/2)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b="50451"/>
          <a:stretch>
            <a:fillRect/>
          </a:stretch>
        </p:blipFill>
        <p:spPr bwMode="auto">
          <a:xfrm>
            <a:off x="1250982" y="1059791"/>
            <a:ext cx="7429500" cy="2369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27024" y="3717032"/>
            <a:ext cx="5451952" cy="2664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6095999" y="86959"/>
            <a:ext cx="3537521" cy="6937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1. </a:t>
            </a:r>
            <a:r>
              <a:rPr lang="ko-KR" altLang="en-US" sz="1600" b="1" spc="-50" dirty="0" err="1" smtClean="0">
                <a:latin typeface="맑은 고딕" pitchFamily="50" charset="-127"/>
                <a:ea typeface="맑은 고딕" pitchFamily="50" charset="-127"/>
                <a:cs typeface="+mj-cs"/>
              </a:rPr>
              <a:t>클라우드</a:t>
            </a:r>
            <a:r>
              <a:rPr lang="ko-KR" altLang="en-US" sz="1600" b="1" spc="-50" dirty="0" smtClean="0">
                <a:latin typeface="맑은 고딕" pitchFamily="50" charset="-127"/>
                <a:ea typeface="맑은 고딕" pitchFamily="50" charset="-127"/>
                <a:cs typeface="+mj-cs"/>
              </a:rPr>
              <a:t> 컴퓨팅 개요</a:t>
            </a:r>
            <a:endParaRPr kumimoji="0" lang="ko-KR" altLang="en-US" sz="1600" b="1" i="0" u="none" strike="noStrike" kern="1200" cap="none" spc="-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1.4. </a:t>
            </a:r>
            <a:r>
              <a:rPr lang="ko-KR" altLang="en-US" dirty="0" smtClean="0"/>
              <a:t>장점 및 단점 </a:t>
            </a:r>
            <a:r>
              <a:rPr lang="en-US" altLang="ko-KR" dirty="0" smtClean="0"/>
              <a:t>(1/2)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4488" y="1052736"/>
            <a:ext cx="8712608" cy="3030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6524" y="2348880"/>
            <a:ext cx="5442590" cy="4032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6095999" y="86959"/>
            <a:ext cx="3537521" cy="6937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1. </a:t>
            </a:r>
            <a:r>
              <a:rPr lang="ko-KR" altLang="en-US" sz="1600" b="1" spc="-50" dirty="0" err="1" smtClean="0">
                <a:latin typeface="맑은 고딕" pitchFamily="50" charset="-127"/>
                <a:ea typeface="맑은 고딕" pitchFamily="50" charset="-127"/>
                <a:cs typeface="+mj-cs"/>
              </a:rPr>
              <a:t>클라우드</a:t>
            </a:r>
            <a:r>
              <a:rPr lang="ko-KR" altLang="en-US" sz="1600" b="1" spc="-50" dirty="0" smtClean="0">
                <a:latin typeface="맑은 고딕" pitchFamily="50" charset="-127"/>
                <a:ea typeface="맑은 고딕" pitchFamily="50" charset="-127"/>
                <a:cs typeface="+mj-cs"/>
              </a:rPr>
              <a:t> 컴퓨팅 개요</a:t>
            </a:r>
            <a:endParaRPr kumimoji="0" lang="ko-KR" altLang="en-US" sz="1600" b="1" i="0" u="none" strike="noStrike" kern="1200" cap="none" spc="-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1.4. </a:t>
            </a:r>
            <a:r>
              <a:rPr lang="ko-KR" altLang="en-US" dirty="0" smtClean="0"/>
              <a:t>장점 및 단점 </a:t>
            </a:r>
            <a:r>
              <a:rPr lang="en-US" altLang="ko-KR" dirty="0" smtClean="0"/>
              <a:t>(2/2)</a:t>
            </a:r>
            <a:endParaRPr lang="ko-KR" altLang="en-US" dirty="0" smtClean="0"/>
          </a:p>
        </p:txBody>
      </p:sp>
      <p:pic>
        <p:nvPicPr>
          <p:cNvPr id="3" name="Picture 13" descr="123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068"/>
          <a:stretch>
            <a:fillRect/>
          </a:stretch>
        </p:blipFill>
        <p:spPr bwMode="auto">
          <a:xfrm>
            <a:off x="553510" y="980728"/>
            <a:ext cx="8798979" cy="5401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6095999" y="86959"/>
            <a:ext cx="3537521" cy="6937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1. </a:t>
            </a:r>
            <a:r>
              <a:rPr lang="ko-KR" altLang="en-US" sz="1600" b="1" spc="-50" dirty="0" err="1" smtClean="0">
                <a:latin typeface="맑은 고딕" pitchFamily="50" charset="-127"/>
                <a:ea typeface="맑은 고딕" pitchFamily="50" charset="-127"/>
                <a:cs typeface="+mj-cs"/>
              </a:rPr>
              <a:t>클라우드</a:t>
            </a:r>
            <a:r>
              <a:rPr lang="ko-KR" altLang="en-US" sz="1600" b="1" spc="-50" dirty="0" smtClean="0">
                <a:latin typeface="맑은 고딕" pitchFamily="50" charset="-127"/>
                <a:ea typeface="맑은 고딕" pitchFamily="50" charset="-127"/>
                <a:cs typeface="+mj-cs"/>
              </a:rPr>
              <a:t> 컴퓨팅 개요</a:t>
            </a:r>
            <a:endParaRPr kumimoji="0" lang="ko-KR" altLang="en-US" sz="1600" b="1" i="0" u="none" strike="noStrike" kern="1200" cap="none" spc="-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1.5. </a:t>
            </a:r>
            <a:r>
              <a:rPr lang="ko-KR" altLang="en-US" dirty="0" smtClean="0"/>
              <a:t>비용 관점에서의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(1/2)</a:t>
            </a:r>
            <a:endParaRPr lang="ko-KR" altLang="en-US" dirty="0"/>
          </a:p>
        </p:txBody>
      </p:sp>
      <p:sp>
        <p:nvSpPr>
          <p:cNvPr id="48" name="제목 1"/>
          <p:cNvSpPr txBox="1">
            <a:spLocks/>
          </p:cNvSpPr>
          <p:nvPr/>
        </p:nvSpPr>
        <p:spPr>
          <a:xfrm>
            <a:off x="6095999" y="86959"/>
            <a:ext cx="3537521" cy="6937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1. </a:t>
            </a:r>
            <a:r>
              <a:rPr lang="ko-KR" altLang="en-US" sz="1600" b="1" spc="-50" dirty="0" err="1" smtClean="0">
                <a:latin typeface="맑은 고딕" pitchFamily="50" charset="-127"/>
                <a:ea typeface="맑은 고딕" pitchFamily="50" charset="-127"/>
                <a:cs typeface="+mj-cs"/>
              </a:rPr>
              <a:t>클라우드</a:t>
            </a:r>
            <a:r>
              <a:rPr lang="ko-KR" altLang="en-US" sz="1600" b="1" spc="-50" dirty="0" smtClean="0">
                <a:latin typeface="맑은 고딕" pitchFamily="50" charset="-127"/>
                <a:ea typeface="맑은 고딕" pitchFamily="50" charset="-127"/>
                <a:cs typeface="+mj-cs"/>
              </a:rPr>
              <a:t> 컴퓨팅 개요</a:t>
            </a:r>
            <a:endParaRPr kumimoji="0" lang="ko-KR" altLang="en-US" sz="1600" b="1" i="0" u="none" strike="noStrike" kern="1200" cap="none" spc="-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grpSp>
        <p:nvGrpSpPr>
          <p:cNvPr id="3" name="그룹 26"/>
          <p:cNvGrpSpPr>
            <a:grpSpLocks/>
          </p:cNvGrpSpPr>
          <p:nvPr/>
        </p:nvGrpSpPr>
        <p:grpSpPr bwMode="auto">
          <a:xfrm>
            <a:off x="416496" y="1124744"/>
            <a:ext cx="7272808" cy="3528392"/>
            <a:chOff x="357158" y="1533513"/>
            <a:chExt cx="8501122" cy="4610131"/>
          </a:xfrm>
        </p:grpSpPr>
        <p:sp>
          <p:nvSpPr>
            <p:cNvPr id="49" name="Rectangle 6"/>
            <p:cNvSpPr>
              <a:spLocks noChangeArrowheads="1"/>
            </p:cNvSpPr>
            <p:nvPr/>
          </p:nvSpPr>
          <p:spPr bwMode="auto">
            <a:xfrm>
              <a:off x="388908" y="1533513"/>
              <a:ext cx="1938351" cy="3570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itchFamily="18" charset="0"/>
                  <a:ea typeface="맑은 고딕"/>
                  <a:cs typeface="Times New Roman" pitchFamily="18" charset="0"/>
                </a:rPr>
                <a:t>KT 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itchFamily="18" charset="0"/>
                  <a:ea typeface="맑은 고딕"/>
                  <a:cs typeface="Times New Roman" pitchFamily="18" charset="0"/>
                </a:rPr>
                <a:t>신규서비스</a:t>
              </a:r>
            </a:p>
          </p:txBody>
        </p:sp>
        <p:sp>
          <p:nvSpPr>
            <p:cNvPr id="50" name="Rectangle 7"/>
            <p:cNvSpPr>
              <a:spLocks noChangeArrowheads="1"/>
            </p:cNvSpPr>
            <p:nvPr/>
          </p:nvSpPr>
          <p:spPr bwMode="auto">
            <a:xfrm>
              <a:off x="2500298" y="1571829"/>
              <a:ext cx="1938351" cy="3570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itchFamily="18" charset="0"/>
                  <a:ea typeface="맑은 고딕"/>
                  <a:cs typeface="Times New Roman" pitchFamily="18" charset="0"/>
                </a:rPr>
                <a:t>Portal 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itchFamily="18" charset="0"/>
                  <a:ea typeface="맑은 고딕"/>
                  <a:cs typeface="Times New Roman" pitchFamily="18" charset="0"/>
                </a:rPr>
                <a:t>업체</a:t>
              </a:r>
            </a:p>
          </p:txBody>
        </p:sp>
        <p:sp>
          <p:nvSpPr>
            <p:cNvPr id="51" name="Rectangle 8"/>
            <p:cNvSpPr>
              <a:spLocks noChangeArrowheads="1"/>
            </p:cNvSpPr>
            <p:nvPr/>
          </p:nvSpPr>
          <p:spPr bwMode="auto">
            <a:xfrm>
              <a:off x="4714876" y="1571829"/>
              <a:ext cx="1938352" cy="3570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itchFamily="18" charset="0"/>
                  <a:ea typeface="맑은 고딕"/>
                  <a:cs typeface="Times New Roman" pitchFamily="18" charset="0"/>
                </a:rPr>
                <a:t>Hosting 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itchFamily="18" charset="0"/>
                  <a:ea typeface="맑은 고딕"/>
                  <a:cs typeface="Times New Roman" pitchFamily="18" charset="0"/>
                </a:rPr>
                <a:t>서비스</a:t>
              </a:r>
              <a:endParaRPr kumimoji="0" lang="ko-KR" altLang="ko-KR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맑은 고딕"/>
                <a:cs typeface="Times New Roman" pitchFamily="18" charset="0"/>
              </a:endParaRPr>
            </a:p>
          </p:txBody>
        </p:sp>
        <p:sp>
          <p:nvSpPr>
            <p:cNvPr id="52" name="Rectangle 9"/>
            <p:cNvSpPr>
              <a:spLocks noChangeArrowheads="1"/>
            </p:cNvSpPr>
            <p:nvPr/>
          </p:nvSpPr>
          <p:spPr bwMode="auto">
            <a:xfrm>
              <a:off x="7072330" y="1571829"/>
              <a:ext cx="1506548" cy="3570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itchFamily="18" charset="0"/>
                  <a:ea typeface="맑은 고딕"/>
                  <a:cs typeface="Times New Roman" pitchFamily="18" charset="0"/>
                </a:rPr>
                <a:t>국내 언론사</a:t>
              </a:r>
            </a:p>
          </p:txBody>
        </p:sp>
        <p:cxnSp>
          <p:nvCxnSpPr>
            <p:cNvPr id="53" name="AutoShape 16"/>
            <p:cNvCxnSpPr>
              <a:cxnSpLocks noChangeShapeType="1"/>
            </p:cNvCxnSpPr>
            <p:nvPr/>
          </p:nvCxnSpPr>
          <p:spPr bwMode="auto">
            <a:xfrm>
              <a:off x="428599" y="1938327"/>
              <a:ext cx="1789081" cy="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</p:spPr>
        </p:cxnSp>
        <p:grpSp>
          <p:nvGrpSpPr>
            <p:cNvPr id="4" name="그룹 46"/>
            <p:cNvGrpSpPr>
              <a:grpSpLocks/>
            </p:cNvGrpSpPr>
            <p:nvPr/>
          </p:nvGrpSpPr>
          <p:grpSpPr bwMode="auto">
            <a:xfrm>
              <a:off x="357158" y="2071678"/>
              <a:ext cx="8501119" cy="4071966"/>
              <a:chOff x="357158" y="2071678"/>
              <a:chExt cx="8072494" cy="4071966"/>
            </a:xfrm>
          </p:grpSpPr>
          <p:sp>
            <p:nvSpPr>
              <p:cNvPr id="66" name="모서리가 둥근 직사각형 65"/>
              <p:cNvSpPr/>
              <p:nvPr/>
            </p:nvSpPr>
            <p:spPr>
              <a:xfrm>
                <a:off x="6572453" y="2071680"/>
                <a:ext cx="1857202" cy="4071964"/>
              </a:xfrm>
              <a:prstGeom prst="roundRect">
                <a:avLst>
                  <a:gd name="adj" fmla="val 5054"/>
                </a:avLst>
              </a:prstGeom>
              <a:solidFill>
                <a:sysClr val="window" lastClr="FFFFFF">
                  <a:lumMod val="95000"/>
                </a:sysClr>
              </a:solidFill>
              <a:ln w="1905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itchFamily="18" charset="0"/>
                  <a:ea typeface="맑은 고딕"/>
                  <a:cs typeface="Times New Roman" pitchFamily="18" charset="0"/>
                </a:endParaRPr>
              </a:p>
            </p:txBody>
          </p:sp>
          <p:sp>
            <p:nvSpPr>
              <p:cNvPr id="67" name="모서리가 둥근 직사각형 66"/>
              <p:cNvSpPr/>
              <p:nvPr/>
            </p:nvSpPr>
            <p:spPr>
              <a:xfrm>
                <a:off x="4501190" y="2071680"/>
                <a:ext cx="1857202" cy="4071964"/>
              </a:xfrm>
              <a:prstGeom prst="roundRect">
                <a:avLst>
                  <a:gd name="adj" fmla="val 5054"/>
                </a:avLst>
              </a:prstGeom>
              <a:solidFill>
                <a:sysClr val="window" lastClr="FFFFFF">
                  <a:lumMod val="95000"/>
                </a:sysClr>
              </a:solidFill>
              <a:ln w="1905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itchFamily="18" charset="0"/>
                  <a:ea typeface="맑은 고딕"/>
                  <a:cs typeface="Times New Roman" pitchFamily="18" charset="0"/>
                </a:endParaRPr>
              </a:p>
            </p:txBody>
          </p:sp>
          <p:sp>
            <p:nvSpPr>
              <p:cNvPr id="68" name="모서리가 둥근 직사각형 67"/>
              <p:cNvSpPr/>
              <p:nvPr/>
            </p:nvSpPr>
            <p:spPr>
              <a:xfrm>
                <a:off x="2428421" y="2071680"/>
                <a:ext cx="1857202" cy="4071964"/>
              </a:xfrm>
              <a:prstGeom prst="roundRect">
                <a:avLst>
                  <a:gd name="adj" fmla="val 5054"/>
                </a:avLst>
              </a:prstGeom>
              <a:solidFill>
                <a:sysClr val="window" lastClr="FFFFFF">
                  <a:lumMod val="95000"/>
                </a:sysClr>
              </a:solidFill>
              <a:ln w="1905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itchFamily="18" charset="0"/>
                  <a:ea typeface="맑은 고딕"/>
                  <a:cs typeface="Times New Roman" pitchFamily="18" charset="0"/>
                </a:endParaRPr>
              </a:p>
            </p:txBody>
          </p:sp>
          <p:sp>
            <p:nvSpPr>
              <p:cNvPr id="69" name="모서리가 둥근 직사각형 68"/>
              <p:cNvSpPr/>
              <p:nvPr/>
            </p:nvSpPr>
            <p:spPr>
              <a:xfrm>
                <a:off x="357158" y="2071680"/>
                <a:ext cx="1857202" cy="4071964"/>
              </a:xfrm>
              <a:prstGeom prst="roundRect">
                <a:avLst>
                  <a:gd name="adj" fmla="val 5054"/>
                </a:avLst>
              </a:prstGeom>
              <a:solidFill>
                <a:sysClr val="window" lastClr="FFFFFF">
                  <a:lumMod val="95000"/>
                </a:sysClr>
              </a:solidFill>
              <a:ln w="1905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Times New Roman" pitchFamily="18" charset="0"/>
                  <a:ea typeface="맑은 고딕"/>
                  <a:cs typeface="Times New Roman" pitchFamily="18" charset="0"/>
                </a:endParaRPr>
              </a:p>
            </p:txBody>
          </p:sp>
          <p:sp>
            <p:nvSpPr>
              <p:cNvPr id="70" name="Rectangle 1"/>
              <p:cNvSpPr>
                <a:spLocks noChangeArrowheads="1"/>
              </p:cNvSpPr>
              <p:nvPr/>
            </p:nvSpPr>
            <p:spPr bwMode="auto">
              <a:xfrm>
                <a:off x="553129" y="3478929"/>
                <a:ext cx="646704" cy="2495776"/>
              </a:xfrm>
              <a:prstGeom prst="rect">
                <a:avLst/>
              </a:prstGeom>
              <a:solidFill>
                <a:srgbClr val="D8D8D8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itchFamily="18" charset="0"/>
                  <a:ea typeface="맑은 고딕"/>
                  <a:cs typeface="Times New Roman" pitchFamily="18" charset="0"/>
                </a:endParaRPr>
              </a:p>
            </p:txBody>
          </p:sp>
          <p:sp>
            <p:nvSpPr>
              <p:cNvPr id="71" name="Rectangle 2"/>
              <p:cNvSpPr>
                <a:spLocks noChangeArrowheads="1"/>
              </p:cNvSpPr>
              <p:nvPr/>
            </p:nvSpPr>
            <p:spPr bwMode="auto">
              <a:xfrm>
                <a:off x="1404849" y="4710271"/>
                <a:ext cx="648212" cy="1260950"/>
              </a:xfrm>
              <a:prstGeom prst="rect">
                <a:avLst/>
              </a:prstGeom>
              <a:solidFill>
                <a:srgbClr val="0F243E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itchFamily="18" charset="0"/>
                  <a:ea typeface="맑은 고딕"/>
                  <a:cs typeface="Times New Roman" pitchFamily="18" charset="0"/>
                </a:endParaRPr>
              </a:p>
            </p:txBody>
          </p:sp>
          <p:sp>
            <p:nvSpPr>
              <p:cNvPr id="72" name="Rectangle 3"/>
              <p:cNvSpPr>
                <a:spLocks noChangeArrowheads="1"/>
              </p:cNvSpPr>
              <p:nvPr/>
            </p:nvSpPr>
            <p:spPr bwMode="auto">
              <a:xfrm>
                <a:off x="2621377" y="4384584"/>
                <a:ext cx="645197" cy="1576188"/>
              </a:xfrm>
              <a:prstGeom prst="rect">
                <a:avLst/>
              </a:prstGeom>
              <a:solidFill>
                <a:srgbClr val="D8D8D8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itchFamily="18" charset="0"/>
                  <a:ea typeface="맑은 고딕"/>
                  <a:cs typeface="Times New Roman" pitchFamily="18" charset="0"/>
                </a:endParaRPr>
              </a:p>
            </p:txBody>
          </p:sp>
          <p:sp>
            <p:nvSpPr>
              <p:cNvPr id="73" name="Rectangle 4"/>
              <p:cNvSpPr>
                <a:spLocks noChangeArrowheads="1"/>
              </p:cNvSpPr>
              <p:nvPr/>
            </p:nvSpPr>
            <p:spPr bwMode="auto">
              <a:xfrm>
                <a:off x="3483649" y="5164840"/>
                <a:ext cx="645197" cy="799415"/>
              </a:xfrm>
              <a:prstGeom prst="rect">
                <a:avLst/>
              </a:prstGeom>
              <a:solidFill>
                <a:srgbClr val="0F243E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itchFamily="18" charset="0"/>
                  <a:ea typeface="맑은 고딕"/>
                  <a:cs typeface="Times New Roman" pitchFamily="18" charset="0"/>
                </a:endParaRPr>
              </a:p>
            </p:txBody>
          </p:sp>
          <p:sp>
            <p:nvSpPr>
              <p:cNvPr id="74" name="Rectangle 5"/>
              <p:cNvSpPr>
                <a:spLocks noChangeArrowheads="1"/>
              </p:cNvSpPr>
              <p:nvPr/>
            </p:nvSpPr>
            <p:spPr bwMode="auto">
              <a:xfrm>
                <a:off x="4667012" y="5173549"/>
                <a:ext cx="648212" cy="801156"/>
              </a:xfrm>
              <a:prstGeom prst="rect">
                <a:avLst/>
              </a:prstGeom>
              <a:solidFill>
                <a:srgbClr val="D8D8D8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itchFamily="18" charset="0"/>
                  <a:ea typeface="맑은 고딕"/>
                  <a:cs typeface="Times New Roman" pitchFamily="18" charset="0"/>
                </a:endParaRPr>
              </a:p>
            </p:txBody>
          </p:sp>
          <p:sp>
            <p:nvSpPr>
              <p:cNvPr id="75" name="Rectangle 10"/>
              <p:cNvSpPr>
                <a:spLocks noChangeArrowheads="1"/>
              </p:cNvSpPr>
              <p:nvPr/>
            </p:nvSpPr>
            <p:spPr bwMode="auto">
              <a:xfrm>
                <a:off x="630009" y="3113183"/>
                <a:ext cx="851721" cy="3152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맑은 고딕"/>
                    <a:cs typeface="Times New Roman" pitchFamily="18" charset="0"/>
                  </a:rPr>
                  <a:t>3.5</a:t>
                </a:r>
                <a:r>
                  <a:rPr kumimoji="0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맑은 고딕"/>
                    <a:cs typeface="Times New Roman" pitchFamily="18" charset="0"/>
                  </a:rPr>
                  <a:t>억</a:t>
                </a:r>
              </a:p>
            </p:txBody>
          </p:sp>
          <p:sp>
            <p:nvSpPr>
              <p:cNvPr id="76" name="Rectangle 11"/>
              <p:cNvSpPr>
                <a:spLocks noChangeArrowheads="1"/>
              </p:cNvSpPr>
              <p:nvPr/>
            </p:nvSpPr>
            <p:spPr bwMode="auto">
              <a:xfrm>
                <a:off x="1451581" y="4405483"/>
                <a:ext cx="848705" cy="3100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맑은 고딕"/>
                    <a:cs typeface="Times New Roman" pitchFamily="18" charset="0"/>
                  </a:rPr>
                  <a:t>0.4</a:t>
                </a:r>
                <a:r>
                  <a:rPr kumimoji="0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맑은 고딕"/>
                    <a:cs typeface="Times New Roman" pitchFamily="18" charset="0"/>
                  </a:rPr>
                  <a:t>억</a:t>
                </a:r>
              </a:p>
            </p:txBody>
          </p:sp>
          <p:sp>
            <p:nvSpPr>
              <p:cNvPr id="77" name="Rectangle 12"/>
              <p:cNvSpPr>
                <a:spLocks noChangeArrowheads="1"/>
              </p:cNvSpPr>
              <p:nvPr/>
            </p:nvSpPr>
            <p:spPr bwMode="auto">
              <a:xfrm>
                <a:off x="2613839" y="4025805"/>
                <a:ext cx="851721" cy="4040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맑은 고딕"/>
                    <a:cs typeface="Times New Roman" pitchFamily="18" charset="0"/>
                  </a:rPr>
                  <a:t>0.5</a:t>
                </a:r>
                <a:r>
                  <a:rPr kumimoji="0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맑은 고딕"/>
                    <a:cs typeface="Times New Roman" pitchFamily="18" charset="0"/>
                  </a:rPr>
                  <a:t>억</a:t>
                </a:r>
              </a:p>
            </p:txBody>
          </p:sp>
          <p:sp>
            <p:nvSpPr>
              <p:cNvPr id="78" name="Rectangle 13"/>
              <p:cNvSpPr>
                <a:spLocks noChangeArrowheads="1"/>
              </p:cNvSpPr>
              <p:nvPr/>
            </p:nvSpPr>
            <p:spPr bwMode="auto">
              <a:xfrm>
                <a:off x="3509276" y="4860053"/>
                <a:ext cx="851721" cy="3744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맑은 고딕"/>
                    <a:cs typeface="Times New Roman" pitchFamily="18" charset="0"/>
                  </a:rPr>
                  <a:t>0.2</a:t>
                </a:r>
                <a:r>
                  <a:rPr kumimoji="0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맑은 고딕"/>
                    <a:cs typeface="Times New Roman" pitchFamily="18" charset="0"/>
                  </a:rPr>
                  <a:t>억</a:t>
                </a:r>
              </a:p>
            </p:txBody>
          </p:sp>
          <p:sp>
            <p:nvSpPr>
              <p:cNvPr id="79" name="Rectangle 14"/>
              <p:cNvSpPr>
                <a:spLocks noChangeArrowheads="1"/>
              </p:cNvSpPr>
              <p:nvPr/>
            </p:nvSpPr>
            <p:spPr bwMode="auto">
              <a:xfrm>
                <a:off x="4721281" y="4840894"/>
                <a:ext cx="850213" cy="3744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맑은 고딕"/>
                    <a:cs typeface="Times New Roman" pitchFamily="18" charset="0"/>
                  </a:rPr>
                  <a:t>0.2</a:t>
                </a:r>
                <a:r>
                  <a:rPr kumimoji="0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맑은 고딕"/>
                    <a:cs typeface="Times New Roman" pitchFamily="18" charset="0"/>
                  </a:rPr>
                  <a:t>억</a:t>
                </a:r>
              </a:p>
            </p:txBody>
          </p:sp>
          <p:sp>
            <p:nvSpPr>
              <p:cNvPr id="80" name="Rectangle 15"/>
              <p:cNvSpPr>
                <a:spLocks noChangeArrowheads="1"/>
              </p:cNvSpPr>
              <p:nvPr/>
            </p:nvSpPr>
            <p:spPr bwMode="auto">
              <a:xfrm>
                <a:off x="5551897" y="5450470"/>
                <a:ext cx="848705" cy="3169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맑은 고딕"/>
                    <a:cs typeface="Times New Roman" pitchFamily="18" charset="0"/>
                  </a:rPr>
                  <a:t>0.03</a:t>
                </a:r>
                <a:r>
                  <a:rPr kumimoji="0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맑은 고딕"/>
                    <a:cs typeface="Times New Roman" pitchFamily="18" charset="0"/>
                  </a:rPr>
                  <a:t>억</a:t>
                </a:r>
              </a:p>
            </p:txBody>
          </p:sp>
          <p:sp>
            <p:nvSpPr>
              <p:cNvPr id="81" name="Rectangle 21"/>
              <p:cNvSpPr>
                <a:spLocks noChangeArrowheads="1"/>
              </p:cNvSpPr>
              <p:nvPr/>
            </p:nvSpPr>
            <p:spPr bwMode="auto">
              <a:xfrm>
                <a:off x="571219" y="2195337"/>
                <a:ext cx="1448677" cy="3761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맑은 고딕"/>
                    <a:cs typeface="Times New Roman" pitchFamily="18" charset="0"/>
                  </a:rPr>
                  <a:t> 9</a:t>
                </a: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맑은 고딕"/>
                    <a:cs typeface="Times New Roman" pitchFamily="18" charset="0"/>
                  </a:rPr>
                  <a:t>배 비용 감소</a:t>
                </a:r>
              </a:p>
            </p:txBody>
          </p:sp>
          <p:sp>
            <p:nvSpPr>
              <p:cNvPr id="82" name="Rectangle 22"/>
              <p:cNvSpPr>
                <a:spLocks noChangeArrowheads="1"/>
              </p:cNvSpPr>
              <p:nvPr/>
            </p:nvSpPr>
            <p:spPr bwMode="auto">
              <a:xfrm>
                <a:off x="2642481" y="2197079"/>
                <a:ext cx="1478827" cy="3744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맑은 고딕"/>
                    <a:cs typeface="Times New Roman" pitchFamily="18" charset="0"/>
                  </a:rPr>
                  <a:t>3</a:t>
                </a: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맑은 고딕"/>
                    <a:cs typeface="Times New Roman" pitchFamily="18" charset="0"/>
                  </a:rPr>
                  <a:t>배 비용 감소</a:t>
                </a:r>
              </a:p>
            </p:txBody>
          </p:sp>
          <p:sp>
            <p:nvSpPr>
              <p:cNvPr id="83" name="Rectangle 23"/>
              <p:cNvSpPr>
                <a:spLocks noChangeArrowheads="1"/>
              </p:cNvSpPr>
              <p:nvPr/>
            </p:nvSpPr>
            <p:spPr bwMode="auto">
              <a:xfrm>
                <a:off x="4715251" y="2197079"/>
                <a:ext cx="1507469" cy="3744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맑은 고딕"/>
                    <a:cs typeface="Times New Roman" pitchFamily="18" charset="0"/>
                  </a:rPr>
                  <a:t>6</a:t>
                </a: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맑은 고딕"/>
                    <a:cs typeface="Times New Roman" pitchFamily="18" charset="0"/>
                  </a:rPr>
                  <a:t>배 비용 감소</a:t>
                </a:r>
              </a:p>
            </p:txBody>
          </p:sp>
          <p:sp>
            <p:nvSpPr>
              <p:cNvPr id="84" name="Rectangle 24"/>
              <p:cNvSpPr>
                <a:spLocks noChangeArrowheads="1"/>
              </p:cNvSpPr>
              <p:nvPr/>
            </p:nvSpPr>
            <p:spPr bwMode="auto">
              <a:xfrm>
                <a:off x="6786513" y="2197079"/>
                <a:ext cx="1511992" cy="3744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맑은 고딕"/>
                    <a:cs typeface="Times New Roman" pitchFamily="18" charset="0"/>
                  </a:rPr>
                  <a:t>4</a:t>
                </a:r>
                <a:r>
                  <a: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맑은 고딕"/>
                    <a:cs typeface="Times New Roman" pitchFamily="18" charset="0"/>
                  </a:rPr>
                  <a:t>배 비용 감소</a:t>
                </a:r>
              </a:p>
            </p:txBody>
          </p:sp>
          <p:sp>
            <p:nvSpPr>
              <p:cNvPr id="85" name="Rectangle 4"/>
              <p:cNvSpPr>
                <a:spLocks noChangeArrowheads="1"/>
              </p:cNvSpPr>
              <p:nvPr/>
            </p:nvSpPr>
            <p:spPr bwMode="auto">
              <a:xfrm>
                <a:off x="5538329" y="5739583"/>
                <a:ext cx="645197" cy="228156"/>
              </a:xfrm>
              <a:prstGeom prst="rect">
                <a:avLst/>
              </a:prstGeom>
              <a:solidFill>
                <a:srgbClr val="0F243E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itchFamily="18" charset="0"/>
                  <a:ea typeface="맑은 고딕"/>
                  <a:cs typeface="Times New Roman" pitchFamily="18" charset="0"/>
                </a:endParaRPr>
              </a:p>
            </p:txBody>
          </p:sp>
          <p:sp>
            <p:nvSpPr>
              <p:cNvPr id="86" name="Rectangle 3"/>
              <p:cNvSpPr>
                <a:spLocks noChangeArrowheads="1"/>
              </p:cNvSpPr>
              <p:nvPr/>
            </p:nvSpPr>
            <p:spPr bwMode="auto">
              <a:xfrm>
                <a:off x="6744304" y="4415933"/>
                <a:ext cx="645197" cy="1577930"/>
              </a:xfrm>
              <a:prstGeom prst="rect">
                <a:avLst/>
              </a:prstGeom>
              <a:solidFill>
                <a:srgbClr val="D8D8D8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itchFamily="18" charset="0"/>
                  <a:ea typeface="맑은 고딕"/>
                  <a:cs typeface="Times New Roman" pitchFamily="18" charset="0"/>
                </a:endParaRPr>
              </a:p>
            </p:txBody>
          </p:sp>
          <p:sp>
            <p:nvSpPr>
              <p:cNvPr id="87" name="Rectangle 4"/>
              <p:cNvSpPr>
                <a:spLocks noChangeArrowheads="1"/>
              </p:cNvSpPr>
              <p:nvPr/>
            </p:nvSpPr>
            <p:spPr bwMode="auto">
              <a:xfrm>
                <a:off x="7621651" y="5196190"/>
                <a:ext cx="646705" cy="801156"/>
              </a:xfrm>
              <a:prstGeom prst="rect">
                <a:avLst/>
              </a:prstGeom>
              <a:solidFill>
                <a:srgbClr val="0F243E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itchFamily="18" charset="0"/>
                  <a:ea typeface="맑은 고딕"/>
                  <a:cs typeface="Times New Roman" pitchFamily="18" charset="0"/>
                </a:endParaRPr>
              </a:p>
            </p:txBody>
          </p:sp>
          <p:sp>
            <p:nvSpPr>
              <p:cNvPr id="88" name="Rectangle 14"/>
              <p:cNvSpPr>
                <a:spLocks noChangeArrowheads="1"/>
              </p:cNvSpPr>
              <p:nvPr/>
            </p:nvSpPr>
            <p:spPr bwMode="auto">
              <a:xfrm>
                <a:off x="6806111" y="4071088"/>
                <a:ext cx="642182" cy="3587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맑은 고딕"/>
                    <a:cs typeface="Times New Roman" pitchFamily="18" charset="0"/>
                  </a:rPr>
                  <a:t>1.3</a:t>
                </a:r>
                <a:r>
                  <a:rPr kumimoji="0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맑은 고딕"/>
                    <a:cs typeface="Times New Roman" pitchFamily="18" charset="0"/>
                  </a:rPr>
                  <a:t>억</a:t>
                </a:r>
              </a:p>
            </p:txBody>
          </p:sp>
          <p:sp>
            <p:nvSpPr>
              <p:cNvPr id="89" name="Rectangle 15"/>
              <p:cNvSpPr>
                <a:spLocks noChangeArrowheads="1"/>
              </p:cNvSpPr>
              <p:nvPr/>
            </p:nvSpPr>
            <p:spPr bwMode="auto">
              <a:xfrm>
                <a:off x="7571905" y="4823478"/>
                <a:ext cx="791421" cy="3727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맑은 고딕"/>
                    <a:cs typeface="Times New Roman" pitchFamily="18" charset="0"/>
                  </a:rPr>
                  <a:t>0.35</a:t>
                </a:r>
                <a:r>
                  <a:rPr kumimoji="0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맑은 고딕"/>
                    <a:cs typeface="Times New Roman" pitchFamily="18" charset="0"/>
                  </a:rPr>
                  <a:t>억</a:t>
                </a:r>
              </a:p>
            </p:txBody>
          </p:sp>
        </p:grpSp>
        <p:cxnSp>
          <p:nvCxnSpPr>
            <p:cNvPr id="55" name="AutoShape 16"/>
            <p:cNvCxnSpPr>
              <a:cxnSpLocks noChangeShapeType="1"/>
            </p:cNvCxnSpPr>
            <p:nvPr/>
          </p:nvCxnSpPr>
          <p:spPr bwMode="auto">
            <a:xfrm>
              <a:off x="2602472" y="1928802"/>
              <a:ext cx="1789081" cy="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</p:spPr>
        </p:cxnSp>
        <p:cxnSp>
          <p:nvCxnSpPr>
            <p:cNvPr id="56" name="AutoShape 16"/>
            <p:cNvCxnSpPr>
              <a:cxnSpLocks noChangeShapeType="1"/>
            </p:cNvCxnSpPr>
            <p:nvPr/>
          </p:nvCxnSpPr>
          <p:spPr bwMode="auto">
            <a:xfrm>
              <a:off x="4786317" y="1928802"/>
              <a:ext cx="1789081" cy="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</p:spPr>
        </p:cxnSp>
        <p:cxnSp>
          <p:nvCxnSpPr>
            <p:cNvPr id="57" name="AutoShape 16"/>
            <p:cNvCxnSpPr>
              <a:cxnSpLocks noChangeShapeType="1"/>
            </p:cNvCxnSpPr>
            <p:nvPr/>
          </p:nvCxnSpPr>
          <p:spPr bwMode="auto">
            <a:xfrm>
              <a:off x="6929454" y="1928802"/>
              <a:ext cx="1789081" cy="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</p:spPr>
        </p:cxnSp>
        <p:cxnSp>
          <p:nvCxnSpPr>
            <p:cNvPr id="58" name="AutoShape 16"/>
            <p:cNvCxnSpPr>
              <a:cxnSpLocks noChangeShapeType="1"/>
            </p:cNvCxnSpPr>
            <p:nvPr/>
          </p:nvCxnSpPr>
          <p:spPr bwMode="auto">
            <a:xfrm>
              <a:off x="447649" y="5986480"/>
              <a:ext cx="1789081" cy="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</p:spPr>
        </p:cxnSp>
        <p:cxnSp>
          <p:nvCxnSpPr>
            <p:cNvPr id="59" name="AutoShape 16"/>
            <p:cNvCxnSpPr>
              <a:cxnSpLocks noChangeShapeType="1"/>
            </p:cNvCxnSpPr>
            <p:nvPr/>
          </p:nvCxnSpPr>
          <p:spPr bwMode="auto">
            <a:xfrm>
              <a:off x="2647940" y="5967430"/>
              <a:ext cx="1789081" cy="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</p:spPr>
        </p:cxnSp>
        <p:cxnSp>
          <p:nvCxnSpPr>
            <p:cNvPr id="60" name="AutoShape 16"/>
            <p:cNvCxnSpPr>
              <a:cxnSpLocks noChangeShapeType="1"/>
            </p:cNvCxnSpPr>
            <p:nvPr/>
          </p:nvCxnSpPr>
          <p:spPr bwMode="auto">
            <a:xfrm>
              <a:off x="4805367" y="5981718"/>
              <a:ext cx="1789081" cy="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</p:spPr>
        </p:cxnSp>
        <p:cxnSp>
          <p:nvCxnSpPr>
            <p:cNvPr id="61" name="AutoShape 16"/>
            <p:cNvCxnSpPr>
              <a:cxnSpLocks noChangeShapeType="1"/>
            </p:cNvCxnSpPr>
            <p:nvPr/>
          </p:nvCxnSpPr>
          <p:spPr bwMode="auto">
            <a:xfrm>
              <a:off x="7000895" y="6000768"/>
              <a:ext cx="1789081" cy="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</p:spPr>
        </p:cxnSp>
        <p:cxnSp>
          <p:nvCxnSpPr>
            <p:cNvPr id="62" name="직선 연결선 61"/>
            <p:cNvCxnSpPr/>
            <p:nvPr/>
          </p:nvCxnSpPr>
          <p:spPr>
            <a:xfrm rot="16200000" flipH="1">
              <a:off x="749456" y="4036224"/>
              <a:ext cx="1215667" cy="142876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</p:cxnSp>
        <p:cxnSp>
          <p:nvCxnSpPr>
            <p:cNvPr id="63" name="직선 연결선 62"/>
            <p:cNvCxnSpPr/>
            <p:nvPr/>
          </p:nvCxnSpPr>
          <p:spPr>
            <a:xfrm rot="16200000" flipH="1">
              <a:off x="3143408" y="4715450"/>
              <a:ext cx="785482" cy="214315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</p:cxnSp>
        <p:cxnSp>
          <p:nvCxnSpPr>
            <p:cNvPr id="64" name="직선 연결선 63"/>
            <p:cNvCxnSpPr/>
            <p:nvPr/>
          </p:nvCxnSpPr>
          <p:spPr>
            <a:xfrm rot="16200000" flipH="1">
              <a:off x="5445570" y="5374324"/>
              <a:ext cx="510301" cy="171451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</p:cxnSp>
        <p:cxnSp>
          <p:nvCxnSpPr>
            <p:cNvPr id="65" name="직선 연결선 64"/>
            <p:cNvCxnSpPr/>
            <p:nvPr/>
          </p:nvCxnSpPr>
          <p:spPr>
            <a:xfrm rot="16200000" flipH="1">
              <a:off x="7501126" y="4715451"/>
              <a:ext cx="785482" cy="214314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</p:cxnSp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99025" y="2886075"/>
            <a:ext cx="4572000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1.5. </a:t>
            </a:r>
            <a:r>
              <a:rPr lang="ko-KR" altLang="en-US" dirty="0" smtClean="0"/>
              <a:t>비용 관점에서의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(2/2) – CISCO </a:t>
            </a:r>
            <a:r>
              <a:rPr lang="ko-KR" altLang="en-US" dirty="0" smtClean="0"/>
              <a:t>사례</a:t>
            </a:r>
            <a:endParaRPr lang="ko-KR" altLang="en-US" dirty="0"/>
          </a:p>
        </p:txBody>
      </p:sp>
      <p:grpSp>
        <p:nvGrpSpPr>
          <p:cNvPr id="81" name="그룹 80"/>
          <p:cNvGrpSpPr/>
          <p:nvPr/>
        </p:nvGrpSpPr>
        <p:grpSpPr>
          <a:xfrm>
            <a:off x="695003" y="1268761"/>
            <a:ext cx="8568952" cy="5040560"/>
            <a:chOff x="532488" y="1272676"/>
            <a:chExt cx="8412418" cy="4794776"/>
          </a:xfrm>
        </p:grpSpPr>
        <p:grpSp>
          <p:nvGrpSpPr>
            <p:cNvPr id="44" name="Group 4"/>
            <p:cNvGrpSpPr/>
            <p:nvPr/>
          </p:nvGrpSpPr>
          <p:grpSpPr>
            <a:xfrm>
              <a:off x="1418731" y="4853960"/>
              <a:ext cx="6264746" cy="430886"/>
              <a:chOff x="1868743" y="4591576"/>
              <a:chExt cx="8587934" cy="490071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4453397" y="4673078"/>
                <a:ext cx="982701" cy="3150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Q4</a:t>
                </a: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CY11</a:t>
                </a: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6944713" y="4642301"/>
                <a:ext cx="982701" cy="3150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Q4 </a:t>
                </a: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CY12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9473976" y="4642301"/>
                <a:ext cx="982701" cy="3150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Q2 </a:t>
                </a:r>
                <a:r>
                  <a:rPr kumimoji="0" lang="en-US" sz="12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CY13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868743" y="4591576"/>
                <a:ext cx="1151466" cy="4900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Circa 2009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(Legacy)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aphicFrame>
          <p:nvGraphicFramePr>
            <p:cNvPr id="49" name="Chart 9"/>
            <p:cNvGraphicFramePr/>
            <p:nvPr>
              <p:extLst>
                <p:ext uri="{D42A27DB-BD31-4B8C-83A1-F6EECF244321}">
                  <p14:modId xmlns:p14="http://schemas.microsoft.com/office/powerpoint/2010/main" xmlns="" val="2462051255"/>
                </p:ext>
              </p:extLst>
            </p:nvPr>
          </p:nvGraphicFramePr>
          <p:xfrm>
            <a:off x="799844" y="1272676"/>
            <a:ext cx="8003423" cy="377732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50" name="Group 17"/>
            <p:cNvGrpSpPr/>
            <p:nvPr/>
          </p:nvGrpSpPr>
          <p:grpSpPr>
            <a:xfrm>
              <a:off x="532488" y="1386976"/>
              <a:ext cx="655949" cy="3641394"/>
              <a:chOff x="558860" y="1272382"/>
              <a:chExt cx="899198" cy="3641394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558860" y="1272382"/>
                <a:ext cx="8991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rPr>
                  <a:t>E2E</a:t>
                </a:r>
                <a:r>
                  <a:rPr kumimoji="0" lang="en-US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rPr>
                  <a:t> Prov. 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rPr>
                  <a:t>(Days)</a:t>
                </a:r>
                <a:endPara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682476" y="3872740"/>
                <a:ext cx="45970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rPr>
                  <a:t>15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682476" y="3055722"/>
                <a:ext cx="45970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rPr>
                  <a:t>30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682476" y="2277544"/>
                <a:ext cx="45970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rPr>
                  <a:t>45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685681" y="1568417"/>
                <a:ext cx="45970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rPr>
                  <a:t>60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773389" y="4659860"/>
                <a:ext cx="35642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</a:rPr>
                  <a:t>0</a:t>
                </a:r>
              </a:p>
            </p:txBody>
          </p:sp>
        </p:grpSp>
        <p:grpSp>
          <p:nvGrpSpPr>
            <p:cNvPr id="57" name="Group 24"/>
            <p:cNvGrpSpPr/>
            <p:nvPr/>
          </p:nvGrpSpPr>
          <p:grpSpPr>
            <a:xfrm>
              <a:off x="1231821" y="2589065"/>
              <a:ext cx="6531117" cy="2283199"/>
              <a:chOff x="1517519" y="2474471"/>
              <a:chExt cx="8953086" cy="2283199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1517519" y="2474471"/>
                <a:ext cx="166391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</a:rPr>
                  <a:t>E2E</a:t>
                </a: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</a:rPr>
                  <a:t> = 45 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</a:rPr>
                  <a:t>days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3960220" y="3907197"/>
                <a:ext cx="166391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</a:rPr>
                  <a:t>E2E</a:t>
                </a: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</a:rPr>
                  <a:t> = 17 days</a:t>
                </a:r>
                <a:endPara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5862953" y="4111339"/>
                <a:ext cx="29933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</a:rPr>
                  <a:t>E2E</a:t>
                </a: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</a:rPr>
                  <a:t> = 5 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</a:rPr>
                  <a:t>days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</a:rPr>
                  <a:t>CITEIS</a:t>
                </a: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</a:rPr>
                  <a:t>/Compute </a:t>
                </a: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</a:rPr>
                  <a:t>= 15 </a:t>
                </a:r>
                <a:r>
                  <a:rPr kumimoji="0" lang="en-US" sz="12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</a:rPr>
                  <a:t>mins</a:t>
                </a: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</a:rPr>
                  <a:t>.</a:t>
                </a:r>
                <a:endPara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9008859" y="4296005"/>
                <a:ext cx="14617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</a:rPr>
                  <a:t>Fully Self 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</a:rPr>
                  <a:t>Provisioned</a:t>
                </a:r>
              </a:p>
            </p:txBody>
          </p:sp>
        </p:grpSp>
        <p:grpSp>
          <p:nvGrpSpPr>
            <p:cNvPr id="62" name="Group 29"/>
            <p:cNvGrpSpPr/>
            <p:nvPr/>
          </p:nvGrpSpPr>
          <p:grpSpPr>
            <a:xfrm>
              <a:off x="1635777" y="1921715"/>
              <a:ext cx="6063731" cy="2765883"/>
              <a:chOff x="2071278" y="1807121"/>
              <a:chExt cx="8312375" cy="2765883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2071278" y="4296005"/>
                <a:ext cx="55639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</a:rPr>
                  <a:t>5%</a:t>
                </a:r>
                <a:endPara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4455746" y="2268786"/>
                <a:ext cx="67286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70%</a:t>
                </a:r>
                <a:endPara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6855668" y="1828696"/>
                <a:ext cx="67286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85%</a:t>
                </a:r>
                <a:endPara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8807024" y="1807121"/>
                <a:ext cx="15766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Virtualization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95%</a:t>
                </a:r>
                <a:endPara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 rot="16200000">
              <a:off x="8259847" y="2954668"/>
              <a:ext cx="10931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TCO ($/Qtr.) </a:t>
              </a:r>
            </a:p>
          </p:txBody>
        </p:sp>
        <p:sp>
          <p:nvSpPr>
            <p:cNvPr id="68" name="Pentagon 39"/>
            <p:cNvSpPr/>
            <p:nvPr/>
          </p:nvSpPr>
          <p:spPr>
            <a:xfrm>
              <a:off x="973616" y="5310180"/>
              <a:ext cx="1887741" cy="757272"/>
            </a:xfrm>
            <a:prstGeom prst="homePlate">
              <a:avLst>
                <a:gd name="adj" fmla="val 11100"/>
              </a:avLst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solidFill>
                <a:sysClr val="windowText" lastClr="000000">
                  <a:lumMod val="50000"/>
                </a:sys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rtlCol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Legacy Bare Metals </a:t>
              </a:r>
              <a:r>
                <a:rPr kumimoji="0" 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/>
              </a:r>
              <a:br>
                <a:rPr kumimoji="0" 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based </a:t>
              </a: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Data Center</a:t>
              </a:r>
            </a:p>
          </p:txBody>
        </p:sp>
        <p:sp>
          <p:nvSpPr>
            <p:cNvPr id="69" name="Chevron 42"/>
            <p:cNvSpPr/>
            <p:nvPr/>
          </p:nvSpPr>
          <p:spPr>
            <a:xfrm>
              <a:off x="2799622" y="5310180"/>
              <a:ext cx="1860405" cy="757272"/>
            </a:xfrm>
            <a:prstGeom prst="chevron">
              <a:avLst>
                <a:gd name="adj" fmla="val 12606"/>
              </a:avLst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solidFill>
                <a:sysClr val="windowText" lastClr="000000">
                  <a:lumMod val="50000"/>
                </a:sys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lIns="0" rIns="0" rtlCol="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Focus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119063" marR="0" lvl="0" indent="-11906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UCS</a:t>
              </a: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Adoption</a:t>
              </a:r>
            </a:p>
            <a:p>
              <a:pPr marL="119063" marR="0" lvl="0" indent="-11906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All Virtualization on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UCS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" name="Chevron 45"/>
            <p:cNvSpPr/>
            <p:nvPr/>
          </p:nvSpPr>
          <p:spPr>
            <a:xfrm>
              <a:off x="4598292" y="5310180"/>
              <a:ext cx="1768471" cy="757272"/>
            </a:xfrm>
            <a:prstGeom prst="chevron">
              <a:avLst>
                <a:gd name="adj" fmla="val 13855"/>
              </a:avLst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solidFill>
                <a:sysClr val="windowText" lastClr="000000">
                  <a:lumMod val="50000"/>
                </a:sys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rtlCol="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Focus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166688" marR="0" lvl="0" indent="-166688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Workflow automat…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166688" marR="0" lvl="0" indent="-166688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PaaS</a:t>
              </a: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Enablement</a:t>
              </a:r>
            </a:p>
            <a:p>
              <a:pPr marL="166688" marR="0" lvl="0" indent="-166688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Storage </a:t>
              </a:r>
              <a:r>
                <a:rPr kumimoji="0" 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Optimiz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...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Chevron 48"/>
            <p:cNvSpPr/>
            <p:nvPr/>
          </p:nvSpPr>
          <p:spPr>
            <a:xfrm>
              <a:off x="6305027" y="5310180"/>
              <a:ext cx="1887741" cy="757272"/>
            </a:xfrm>
            <a:prstGeom prst="chevron">
              <a:avLst>
                <a:gd name="adj" fmla="val 10843"/>
              </a:avLst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solidFill>
                <a:sysClr val="windowText" lastClr="000000">
                  <a:lumMod val="50000"/>
                </a:sys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square" rtlCol="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Focus </a:t>
              </a: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166688" marR="0" lvl="0" indent="-166688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Process Transformation</a:t>
              </a:r>
            </a:p>
            <a:p>
              <a:pPr marL="166688" marR="0" lvl="0" indent="-166688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Infrastructure/ </a:t>
              </a: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/>
              </a:r>
              <a:b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Platform </a:t>
              </a: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C1C1C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Optimization</a:t>
              </a:r>
            </a:p>
          </p:txBody>
        </p:sp>
        <p:grpSp>
          <p:nvGrpSpPr>
            <p:cNvPr id="72" name="Group 57"/>
            <p:cNvGrpSpPr/>
            <p:nvPr/>
          </p:nvGrpSpPr>
          <p:grpSpPr>
            <a:xfrm>
              <a:off x="2405896" y="2514524"/>
              <a:ext cx="886143" cy="1072192"/>
              <a:chOff x="2405896" y="2514524"/>
              <a:chExt cx="886143" cy="1072192"/>
            </a:xfrm>
          </p:grpSpPr>
          <p:cxnSp>
            <p:nvCxnSpPr>
              <p:cNvPr id="73" name="Straight Arrow Connector 53"/>
              <p:cNvCxnSpPr/>
              <p:nvPr/>
            </p:nvCxnSpPr>
            <p:spPr>
              <a:xfrm>
                <a:off x="2405896" y="2514524"/>
                <a:ext cx="645648" cy="1072192"/>
              </a:xfrm>
              <a:prstGeom prst="straightConnector1">
                <a:avLst/>
              </a:prstGeom>
              <a:noFill/>
              <a:ln w="76200" cap="flat" cmpd="sng" algn="ctr">
                <a:solidFill>
                  <a:srgbClr val="9BBB59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sp>
            <p:nvSpPr>
              <p:cNvPr id="74" name="Rectangle 54"/>
              <p:cNvSpPr/>
              <p:nvPr/>
            </p:nvSpPr>
            <p:spPr>
              <a:xfrm>
                <a:off x="2568764" y="2674505"/>
                <a:ext cx="7232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</a:rPr>
                  <a:t>-45%</a:t>
                </a:r>
              </a:p>
            </p:txBody>
          </p:sp>
        </p:grpSp>
        <p:grpSp>
          <p:nvGrpSpPr>
            <p:cNvPr id="75" name="Group 58"/>
            <p:cNvGrpSpPr/>
            <p:nvPr/>
          </p:nvGrpSpPr>
          <p:grpSpPr>
            <a:xfrm rot="20448277">
              <a:off x="4138578" y="3405439"/>
              <a:ext cx="826150" cy="468056"/>
              <a:chOff x="2403048" y="2808006"/>
              <a:chExt cx="826150" cy="468056"/>
            </a:xfrm>
          </p:grpSpPr>
          <p:cxnSp>
            <p:nvCxnSpPr>
              <p:cNvPr id="76" name="Straight Arrow Connector 59"/>
              <p:cNvCxnSpPr/>
              <p:nvPr/>
            </p:nvCxnSpPr>
            <p:spPr>
              <a:xfrm rot="1151723">
                <a:off x="2403048" y="2994979"/>
                <a:ext cx="620234" cy="281083"/>
              </a:xfrm>
              <a:prstGeom prst="straightConnector1">
                <a:avLst/>
              </a:prstGeom>
              <a:noFill/>
              <a:ln w="76200" cap="flat" cmpd="sng" algn="ctr">
                <a:solidFill>
                  <a:srgbClr val="9BBB59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sp>
            <p:nvSpPr>
              <p:cNvPr id="77" name="Rectangle 60"/>
              <p:cNvSpPr/>
              <p:nvPr/>
            </p:nvSpPr>
            <p:spPr>
              <a:xfrm rot="1151723">
                <a:off x="2505923" y="2808006"/>
                <a:ext cx="7232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</a:rPr>
                  <a:t>-24%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endParaRPr>
              </a:p>
            </p:txBody>
          </p:sp>
        </p:grpSp>
        <p:grpSp>
          <p:nvGrpSpPr>
            <p:cNvPr id="78" name="Group 61"/>
            <p:cNvGrpSpPr/>
            <p:nvPr/>
          </p:nvGrpSpPr>
          <p:grpSpPr>
            <a:xfrm rot="20148209">
              <a:off x="5894608" y="3637944"/>
              <a:ext cx="820935" cy="440733"/>
              <a:chOff x="2370106" y="2716135"/>
              <a:chExt cx="820935" cy="440733"/>
            </a:xfrm>
          </p:grpSpPr>
          <p:cxnSp>
            <p:nvCxnSpPr>
              <p:cNvPr id="79" name="Straight Arrow Connector 62"/>
              <p:cNvCxnSpPr/>
              <p:nvPr/>
            </p:nvCxnSpPr>
            <p:spPr>
              <a:xfrm rot="1451791">
                <a:off x="2370106" y="2944725"/>
                <a:ext cx="598145" cy="212143"/>
              </a:xfrm>
              <a:prstGeom prst="straightConnector1">
                <a:avLst/>
              </a:prstGeom>
              <a:noFill/>
              <a:ln w="76200" cap="flat" cmpd="sng" algn="ctr">
                <a:solidFill>
                  <a:srgbClr val="9BBB59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sp>
            <p:nvSpPr>
              <p:cNvPr id="80" name="Rectangle 63"/>
              <p:cNvSpPr/>
              <p:nvPr/>
            </p:nvSpPr>
            <p:spPr>
              <a:xfrm rot="1451791">
                <a:off x="2467766" y="2716135"/>
                <a:ext cx="7232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</a:rPr>
                  <a:t>-21%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</a:endParaRPr>
              </a:p>
            </p:txBody>
          </p:sp>
        </p:grpSp>
      </p:grpSp>
      <p:pic>
        <p:nvPicPr>
          <p:cNvPr id="15366" name="Picture 6" descr="C:\DOCUME~1\21040\LOCALS~1\Temp\UNI00000da8055d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6496" y="1078720"/>
            <a:ext cx="4916472" cy="3142368"/>
          </a:xfrm>
          <a:prstGeom prst="rect">
            <a:avLst/>
          </a:prstGeom>
          <a:noFill/>
        </p:spPr>
      </p:pic>
      <p:sp>
        <p:nvSpPr>
          <p:cNvPr id="83" name="제목 1"/>
          <p:cNvSpPr txBox="1">
            <a:spLocks/>
          </p:cNvSpPr>
          <p:nvPr/>
        </p:nvSpPr>
        <p:spPr>
          <a:xfrm>
            <a:off x="6095999" y="86959"/>
            <a:ext cx="3537521" cy="6937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1. </a:t>
            </a:r>
            <a:r>
              <a:rPr lang="ko-KR" altLang="en-US" sz="1600" b="1" spc="-50" dirty="0" err="1" smtClean="0">
                <a:latin typeface="맑은 고딕" pitchFamily="50" charset="-127"/>
                <a:ea typeface="맑은 고딕" pitchFamily="50" charset="-127"/>
                <a:cs typeface="+mj-cs"/>
              </a:rPr>
              <a:t>클라우드</a:t>
            </a:r>
            <a:r>
              <a:rPr lang="ko-KR" altLang="en-US" sz="1600" b="1" spc="-50" dirty="0" smtClean="0">
                <a:latin typeface="맑은 고딕" pitchFamily="50" charset="-127"/>
                <a:ea typeface="맑은 고딕" pitchFamily="50" charset="-127"/>
                <a:cs typeface="+mj-cs"/>
              </a:rPr>
              <a:t> 컴퓨팅 개요</a:t>
            </a:r>
            <a:endParaRPr kumimoji="0" lang="ko-KR" altLang="en-US" sz="1600" b="1" i="0" u="none" strike="noStrike" kern="1200" cap="none" spc="-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48944" y="1988840"/>
            <a:ext cx="46085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70000"/>
              </a:lnSpc>
              <a:buAutoNum type="arabicPeriod"/>
            </a:pPr>
            <a:r>
              <a:rPr lang="ko-KR" altLang="en-US" sz="2000" b="1" spc="-50" dirty="0" smtClean="0">
                <a:latin typeface="맑은 고딕" pitchFamily="50" charset="-127"/>
                <a:ea typeface="맑은 고딕" pitchFamily="50" charset="-127"/>
                <a:cs typeface="+mj-cs"/>
              </a:rPr>
              <a:t>참조 모델</a:t>
            </a:r>
            <a:r>
              <a:rPr lang="en-US" altLang="ko-KR" sz="2000" b="1" spc="-50" dirty="0" smtClean="0">
                <a:latin typeface="맑은 고딕" pitchFamily="50" charset="-127"/>
                <a:ea typeface="맑은 고딕" pitchFamily="50" charset="-127"/>
                <a:cs typeface="+mj-cs"/>
              </a:rPr>
              <a:t>(Architecture)</a:t>
            </a:r>
          </a:p>
          <a:p>
            <a:pPr marL="342900" indent="-342900">
              <a:lnSpc>
                <a:spcPct val="170000"/>
              </a:lnSpc>
              <a:buAutoNum type="arabicPeriod"/>
            </a:pPr>
            <a:r>
              <a:rPr lang="ko-KR" altLang="en-US" sz="2000" b="1" spc="-50" dirty="0" err="1" smtClean="0">
                <a:latin typeface="맑은 고딕" pitchFamily="50" charset="-127"/>
                <a:ea typeface="맑은 고딕" pitchFamily="50" charset="-127"/>
                <a:cs typeface="+mj-cs"/>
              </a:rPr>
              <a:t>클라우드</a:t>
            </a:r>
            <a:r>
              <a:rPr lang="ko-KR" altLang="en-US" sz="2000" b="1" spc="-50" dirty="0" smtClean="0">
                <a:latin typeface="맑은 고딕" pitchFamily="50" charset="-127"/>
                <a:ea typeface="맑은 고딕" pitchFamily="50" charset="-127"/>
                <a:cs typeface="+mj-cs"/>
              </a:rPr>
              <a:t> 기술 계층</a:t>
            </a:r>
            <a:endParaRPr lang="en-US" altLang="ko-KR" sz="2000" b="1" spc="-50" dirty="0" smtClean="0">
              <a:latin typeface="맑은 고딕" pitchFamily="50" charset="-127"/>
              <a:ea typeface="맑은 고딕" pitchFamily="50" charset="-127"/>
              <a:cs typeface="+mj-cs"/>
            </a:endParaRPr>
          </a:p>
          <a:p>
            <a:pPr marL="342900" indent="-342900">
              <a:lnSpc>
                <a:spcPct val="170000"/>
              </a:lnSpc>
              <a:buAutoNum type="arabicPeriod"/>
            </a:pPr>
            <a:r>
              <a:rPr lang="ko-KR" altLang="en-US" sz="2000" b="1" spc="-50" dirty="0" smtClean="0">
                <a:latin typeface="맑은 고딕" pitchFamily="50" charset="-127"/>
                <a:ea typeface="맑은 고딕" pitchFamily="50" charset="-127"/>
                <a:cs typeface="+mj-cs"/>
              </a:rPr>
              <a:t>가상화 기술 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ko-KR" spc="-50" dirty="0" smtClean="0">
                <a:latin typeface="맑은 고딕" pitchFamily="50" charset="-127"/>
                <a:ea typeface="맑은 고딕" pitchFamily="50" charset="-127"/>
                <a:cs typeface="+mj-cs"/>
              </a:rPr>
              <a:t>Server, Network, Storage</a:t>
            </a:r>
            <a:r>
              <a:rPr lang="ko-KR" altLang="en-US" spc="-50" dirty="0" smtClean="0">
                <a:latin typeface="맑은 고딕" pitchFamily="50" charset="-127"/>
                <a:ea typeface="맑은 고딕" pitchFamily="50" charset="-127"/>
                <a:cs typeface="+mj-cs"/>
              </a:rPr>
              <a:t> 가상화</a:t>
            </a:r>
            <a:endParaRPr lang="en-US" altLang="ko-KR" spc="-50" dirty="0" smtClean="0">
              <a:latin typeface="맑은 고딕" pitchFamily="50" charset="-127"/>
              <a:ea typeface="맑은 고딕" pitchFamily="50" charset="-127"/>
              <a:cs typeface="+mj-cs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ko-KR" spc="-50" dirty="0" smtClean="0">
                <a:latin typeface="맑은 고딕" pitchFamily="50" charset="-127"/>
                <a:ea typeface="맑은 고딕" pitchFamily="50" charset="-127"/>
                <a:cs typeface="+mj-cs"/>
              </a:rPr>
              <a:t>Desktop, Application </a:t>
            </a:r>
            <a:r>
              <a:rPr lang="ko-KR" altLang="en-US" spc="-50" dirty="0" smtClean="0">
                <a:latin typeface="맑은 고딕" pitchFamily="50" charset="-127"/>
                <a:ea typeface="맑은 고딕" pitchFamily="50" charset="-127"/>
                <a:cs typeface="+mj-cs"/>
              </a:rPr>
              <a:t>가상화</a:t>
            </a:r>
            <a:endParaRPr lang="en-US" altLang="ko-KR" spc="-50" dirty="0" smtClean="0">
              <a:latin typeface="맑은 고딕" pitchFamily="50" charset="-127"/>
              <a:ea typeface="맑은 고딕" pitchFamily="50" charset="-127"/>
              <a:cs typeface="+mj-cs"/>
            </a:endParaRPr>
          </a:p>
          <a:p>
            <a:pPr marL="342900" indent="-342900">
              <a:lnSpc>
                <a:spcPct val="170000"/>
              </a:lnSpc>
              <a:buAutoNum type="arabicPeriod"/>
            </a:pPr>
            <a:r>
              <a:rPr lang="en-US" altLang="ko-KR" sz="2000" b="1" spc="-50" dirty="0" smtClean="0">
                <a:latin typeface="맑은 고딕" pitchFamily="50" charset="-127"/>
                <a:ea typeface="맑은 고딕" pitchFamily="50" charset="-127"/>
                <a:cs typeface="+mj-cs"/>
              </a:rPr>
              <a:t>SDN,</a:t>
            </a:r>
            <a:r>
              <a:rPr lang="ko-KR" altLang="en-US" sz="2000" b="1" spc="-50" dirty="0" smtClean="0">
                <a:latin typeface="맑은 고딕" pitchFamily="50" charset="-127"/>
                <a:ea typeface="맑은 고딕" pitchFamily="50" charset="-127"/>
                <a:cs typeface="+mj-cs"/>
              </a:rPr>
              <a:t> </a:t>
            </a:r>
            <a:r>
              <a:rPr lang="en-US" altLang="ko-KR" sz="2000" b="1" spc="-50" dirty="0" smtClean="0">
                <a:latin typeface="맑은 고딕" pitchFamily="50" charset="-127"/>
                <a:ea typeface="맑은 고딕" pitchFamily="50" charset="-127"/>
                <a:cs typeface="+mj-cs"/>
              </a:rPr>
              <a:t>SDS, SDDC, … </a:t>
            </a:r>
            <a:r>
              <a:rPr lang="en-US" altLang="ko-KR" sz="2000" b="1" spc="-50" dirty="0" err="1" smtClean="0">
                <a:latin typeface="맑은 고딕" pitchFamily="50" charset="-127"/>
                <a:ea typeface="맑은 고딕" pitchFamily="50" charset="-127"/>
                <a:cs typeface="+mj-cs"/>
              </a:rPr>
              <a:t>SDx</a:t>
            </a:r>
            <a:endParaRPr lang="en-US" altLang="ko-KR" sz="2000" b="1" spc="-50" dirty="0" smtClean="0">
              <a:latin typeface="맑은 고딕" pitchFamily="50" charset="-127"/>
              <a:ea typeface="맑은 고딕" pitchFamily="50" charset="-127"/>
              <a:cs typeface="+mj-cs"/>
            </a:endParaRPr>
          </a:p>
          <a:p>
            <a:pPr marL="342900" indent="-342900">
              <a:lnSpc>
                <a:spcPct val="170000"/>
              </a:lnSpc>
              <a:buAutoNum type="arabicPeriod"/>
            </a:pPr>
            <a:r>
              <a:rPr lang="ko-KR" altLang="en-US" sz="2000" b="1" spc="-50" dirty="0" smtClean="0">
                <a:latin typeface="맑은 고딕" pitchFamily="50" charset="-127"/>
                <a:ea typeface="맑은 고딕" pitchFamily="50" charset="-127"/>
                <a:cs typeface="+mj-cs"/>
              </a:rPr>
              <a:t>고 가용성 및 </a:t>
            </a:r>
            <a:r>
              <a:rPr lang="ko-KR" altLang="en-US" sz="2000" b="1" spc="-50" dirty="0" err="1" smtClean="0">
                <a:latin typeface="맑은 고딕" pitchFamily="50" charset="-127"/>
                <a:ea typeface="맑은 고딕" pitchFamily="50" charset="-127"/>
                <a:cs typeface="+mj-cs"/>
              </a:rPr>
              <a:t>확장성</a:t>
            </a:r>
            <a:r>
              <a:rPr lang="ko-KR" altLang="en-US" sz="2000" b="1" spc="-50" dirty="0" smtClean="0">
                <a:latin typeface="맑은 고딕" pitchFamily="50" charset="-127"/>
                <a:ea typeface="맑은 고딕" pitchFamily="50" charset="-127"/>
                <a:cs typeface="+mj-cs"/>
              </a:rPr>
              <a:t> 기술 </a:t>
            </a:r>
          </a:p>
          <a:p>
            <a:pPr marL="342900" indent="-342900">
              <a:lnSpc>
                <a:spcPct val="170000"/>
              </a:lnSpc>
              <a:buAutoNum type="arabicPeriod"/>
            </a:pPr>
            <a:r>
              <a:rPr lang="ko-KR" altLang="en-US" sz="2000" b="1" spc="-50" dirty="0" smtClean="0">
                <a:latin typeface="맑은 고딕" pitchFamily="50" charset="-127"/>
                <a:ea typeface="맑은 고딕" pitchFamily="50" charset="-127"/>
                <a:cs typeface="+mj-cs"/>
              </a:rPr>
              <a:t>기타 </a:t>
            </a:r>
            <a:endParaRPr lang="ko-KR" altLang="en-US" sz="2000" b="1" spc="-50" dirty="0"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3" name="제목 1"/>
          <p:cNvSpPr>
            <a:spLocks noGrp="1"/>
          </p:cNvSpPr>
          <p:nvPr/>
        </p:nvSpPr>
        <p:spPr>
          <a:xfrm>
            <a:off x="2895108" y="1065808"/>
            <a:ext cx="6117084" cy="500063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fontAlgn="auto" hangingPunct="1">
              <a:spcAft>
                <a:spcPts val="0"/>
              </a:spcAft>
              <a:defRPr/>
            </a:pPr>
            <a:r>
              <a:rPr lang="en-US" altLang="ko-KR" sz="3200" b="1" dirty="0" smtClean="0">
                <a:latin typeface="Tahoma" pitchFamily="34" charset="0"/>
                <a:ea typeface="+mn-ea"/>
                <a:cs typeface="Tahoma" pitchFamily="34" charset="0"/>
              </a:rPr>
              <a:t>2. </a:t>
            </a:r>
            <a:r>
              <a:rPr lang="ko-KR" altLang="en-US" sz="3200" b="1" dirty="0" err="1" smtClean="0">
                <a:latin typeface="Tahoma" pitchFamily="34" charset="0"/>
                <a:ea typeface="+mn-ea"/>
                <a:cs typeface="Tahoma" pitchFamily="34" charset="0"/>
              </a:rPr>
              <a:t>클라우드</a:t>
            </a:r>
            <a:r>
              <a:rPr lang="ko-KR" altLang="en-US" sz="3200" b="1" dirty="0" smtClean="0">
                <a:latin typeface="Tahoma" pitchFamily="34" charset="0"/>
                <a:ea typeface="+mn-ea"/>
                <a:cs typeface="Tahoma" pitchFamily="34" charset="0"/>
              </a:rPr>
              <a:t> 기반 기술 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endParaRPr kumimoji="0" lang="ko-KR" altLang="en-US" sz="3200" b="1" dirty="0" smtClean="0">
              <a:latin typeface="Tahoma" pitchFamily="34" charset="0"/>
              <a:ea typeface="+mn-ea"/>
              <a:cs typeface="Tahoma" pitchFamily="34" charset="0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892380" y="1699221"/>
            <a:ext cx="6119812" cy="15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08984" y="1988840"/>
            <a:ext cx="439248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70000"/>
              </a:lnSpc>
              <a:buAutoNum type="arabicPeriod"/>
            </a:pPr>
            <a:r>
              <a:rPr lang="ko-KR" altLang="en-US" sz="2000" b="1" spc="-50" dirty="0" err="1" smtClean="0">
                <a:latin typeface="맑은 고딕" pitchFamily="50" charset="-127"/>
                <a:ea typeface="맑은 고딕" pitchFamily="50" charset="-127"/>
                <a:cs typeface="+mj-cs"/>
              </a:rPr>
              <a:t>클라우드</a:t>
            </a:r>
            <a:r>
              <a:rPr lang="ko-KR" altLang="en-US" sz="2000" b="1" spc="-50" dirty="0" smtClean="0">
                <a:latin typeface="맑은 고딕" pitchFamily="50" charset="-127"/>
                <a:ea typeface="맑은 고딕" pitchFamily="50" charset="-127"/>
                <a:cs typeface="+mj-cs"/>
              </a:rPr>
              <a:t> 컴퓨팅 개요</a:t>
            </a:r>
            <a:endParaRPr lang="en-US" altLang="ko-KR" sz="2000" b="1" spc="-50" dirty="0" smtClean="0">
              <a:latin typeface="맑은 고딕" pitchFamily="50" charset="-127"/>
              <a:ea typeface="맑은 고딕" pitchFamily="50" charset="-127"/>
              <a:cs typeface="+mj-cs"/>
            </a:endParaRPr>
          </a:p>
          <a:p>
            <a:pPr marL="342900" indent="-342900">
              <a:lnSpc>
                <a:spcPct val="170000"/>
              </a:lnSpc>
              <a:buAutoNum type="arabicPeriod"/>
            </a:pPr>
            <a:r>
              <a:rPr lang="ko-KR" altLang="en-US" sz="2000" b="1" spc="-50" dirty="0" err="1" smtClean="0">
                <a:latin typeface="맑은 고딕" pitchFamily="50" charset="-127"/>
                <a:ea typeface="맑은 고딕" pitchFamily="50" charset="-127"/>
                <a:cs typeface="+mj-cs"/>
              </a:rPr>
              <a:t>클라우드</a:t>
            </a:r>
            <a:r>
              <a:rPr lang="ko-KR" altLang="en-US" sz="2000" b="1" spc="-50" dirty="0" smtClean="0">
                <a:latin typeface="맑은 고딕" pitchFamily="50" charset="-127"/>
                <a:ea typeface="맑은 고딕" pitchFamily="50" charset="-127"/>
                <a:cs typeface="+mj-cs"/>
              </a:rPr>
              <a:t> 기반 기술</a:t>
            </a:r>
            <a:endParaRPr lang="en-US" altLang="ko-KR" sz="2000" b="1" spc="-50" dirty="0" smtClean="0">
              <a:latin typeface="맑은 고딕" pitchFamily="50" charset="-127"/>
              <a:ea typeface="맑은 고딕" pitchFamily="50" charset="-127"/>
              <a:cs typeface="+mj-cs"/>
            </a:endParaRPr>
          </a:p>
          <a:p>
            <a:pPr marL="342900" indent="-342900">
              <a:lnSpc>
                <a:spcPct val="170000"/>
              </a:lnSpc>
              <a:buAutoNum type="arabicPeriod"/>
            </a:pPr>
            <a:r>
              <a:rPr lang="ko-KR" altLang="en-US" sz="2000" b="1" spc="-50" dirty="0" err="1" smtClean="0">
                <a:latin typeface="맑은 고딕" pitchFamily="50" charset="-127"/>
                <a:ea typeface="맑은 고딕" pitchFamily="50" charset="-127"/>
                <a:cs typeface="+mj-cs"/>
              </a:rPr>
              <a:t>클라우드</a:t>
            </a:r>
            <a:r>
              <a:rPr lang="ko-KR" altLang="en-US" sz="2000" b="1" spc="-50" dirty="0" smtClean="0">
                <a:latin typeface="맑은 고딕" pitchFamily="50" charset="-127"/>
                <a:ea typeface="맑은 고딕" pitchFamily="50" charset="-127"/>
                <a:cs typeface="+mj-cs"/>
              </a:rPr>
              <a:t> 보안</a:t>
            </a:r>
            <a:endParaRPr lang="en-US" altLang="ko-KR" sz="2000" b="1" spc="-50" dirty="0" smtClean="0">
              <a:latin typeface="맑은 고딕" pitchFamily="50" charset="-127"/>
              <a:ea typeface="맑은 고딕" pitchFamily="50" charset="-127"/>
              <a:cs typeface="+mj-cs"/>
            </a:endParaRPr>
          </a:p>
          <a:p>
            <a:pPr marL="342900" indent="-342900">
              <a:lnSpc>
                <a:spcPct val="170000"/>
              </a:lnSpc>
              <a:buFontTx/>
              <a:buAutoNum type="arabicPeriod"/>
            </a:pPr>
            <a:r>
              <a:rPr lang="ko-KR" altLang="en-US" sz="2000" b="1" spc="-50" dirty="0" err="1" smtClean="0">
                <a:latin typeface="맑은 고딕" pitchFamily="50" charset="-127"/>
                <a:ea typeface="맑은 고딕" pitchFamily="50" charset="-127"/>
              </a:rPr>
              <a:t>클라우드</a:t>
            </a:r>
            <a:r>
              <a:rPr lang="ko-KR" altLang="en-US" sz="2000" b="1" spc="-50" dirty="0" smtClean="0">
                <a:latin typeface="맑은 고딕" pitchFamily="50" charset="-127"/>
                <a:ea typeface="맑은 고딕" pitchFamily="50" charset="-127"/>
              </a:rPr>
              <a:t> 컴퓨팅의 확장</a:t>
            </a:r>
            <a:endParaRPr lang="en-US" altLang="ko-KR" sz="2000" b="1" spc="-50" dirty="0" smtClean="0"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lnSpc>
                <a:spcPct val="170000"/>
              </a:lnSpc>
              <a:buAutoNum type="arabicPeriod"/>
            </a:pPr>
            <a:r>
              <a:rPr lang="ko-KR" altLang="en-US" sz="2000" b="1" spc="-50" dirty="0" err="1" smtClean="0">
                <a:latin typeface="맑은 고딕" pitchFamily="50" charset="-127"/>
                <a:ea typeface="맑은 고딕" pitchFamily="50" charset="-127"/>
              </a:rPr>
              <a:t>클라우드</a:t>
            </a:r>
            <a:r>
              <a:rPr lang="ko-KR" altLang="en-US" sz="2000" b="1" spc="-50" dirty="0" smtClean="0">
                <a:latin typeface="맑은 고딕" pitchFamily="50" charset="-127"/>
                <a:ea typeface="맑은 고딕" pitchFamily="50" charset="-127"/>
              </a:rPr>
              <a:t> 활용 서비스</a:t>
            </a:r>
            <a:endParaRPr lang="en-US" altLang="ko-KR" sz="2000" b="1" spc="-50" dirty="0" smtClean="0">
              <a:latin typeface="맑은 고딕" pitchFamily="50" charset="-127"/>
              <a:ea typeface="맑은 고딕" pitchFamily="50" charset="-127"/>
              <a:cs typeface="+mj-cs"/>
            </a:endParaRPr>
          </a:p>
          <a:p>
            <a:pPr marL="342900" indent="-342900">
              <a:lnSpc>
                <a:spcPct val="170000"/>
              </a:lnSpc>
              <a:buAutoNum type="arabicPeriod"/>
            </a:pPr>
            <a:r>
              <a:rPr lang="ko-KR" altLang="en-US" sz="2000" b="1" spc="-50" dirty="0" smtClean="0">
                <a:latin typeface="맑은 고딕" pitchFamily="50" charset="-127"/>
                <a:ea typeface="맑은 고딕" pitchFamily="50" charset="-127"/>
                <a:cs typeface="+mj-cs"/>
              </a:rPr>
              <a:t>발전 방향</a:t>
            </a:r>
            <a:endParaRPr lang="ko-KR" altLang="en-US" sz="2000" b="1" spc="-50" dirty="0"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3" name="제목 1"/>
          <p:cNvSpPr>
            <a:spLocks noGrp="1"/>
          </p:cNvSpPr>
          <p:nvPr/>
        </p:nvSpPr>
        <p:spPr>
          <a:xfrm>
            <a:off x="2895108" y="1065808"/>
            <a:ext cx="6117084" cy="500063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kumimoji="0" lang="en-US" altLang="ko-KR" sz="3200" b="1" dirty="0" smtClean="0">
                <a:latin typeface="Tahoma" pitchFamily="34" charset="0"/>
                <a:ea typeface="+mn-ea"/>
                <a:cs typeface="Tahoma" pitchFamily="34" charset="0"/>
              </a:rPr>
              <a:t>Contents</a:t>
            </a:r>
            <a:endParaRPr kumimoji="0" lang="ko-KR" altLang="en-US" sz="3200" b="1" dirty="0" smtClean="0">
              <a:latin typeface="Tahoma" pitchFamily="34" charset="0"/>
              <a:ea typeface="+mn-ea"/>
              <a:cs typeface="Tahoma" pitchFamily="34" charset="0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892380" y="1699221"/>
            <a:ext cx="6119812" cy="15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</a:t>
            </a:r>
            <a:r>
              <a:rPr lang="ko-KR" altLang="en-US" dirty="0" smtClean="0"/>
              <a:t> 참조 모델 </a:t>
            </a:r>
            <a:r>
              <a:rPr lang="en-US" altLang="ko-KR" dirty="0" smtClean="0"/>
              <a:t>(1/2) - </a:t>
            </a:r>
            <a:r>
              <a:rPr lang="en-US" altLang="ko-KR" dirty="0" smtClean="0"/>
              <a:t>Architecture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t="15631"/>
          <a:stretch>
            <a:fillRect/>
          </a:stretch>
        </p:blipFill>
        <p:spPr bwMode="auto">
          <a:xfrm>
            <a:off x="567189" y="1124744"/>
            <a:ext cx="8778299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직사각형 3"/>
          <p:cNvSpPr/>
          <p:nvPr/>
        </p:nvSpPr>
        <p:spPr>
          <a:xfrm>
            <a:off x="3340596" y="5949280"/>
            <a:ext cx="62929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- NIST(National Institute of Standards and Technology) </a:t>
            </a: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095999" y="86959"/>
            <a:ext cx="3537521" cy="6937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2. </a:t>
            </a:r>
            <a:r>
              <a:rPr lang="ko-KR" altLang="en-US" sz="1600" b="1" spc="-50" dirty="0" err="1" smtClean="0">
                <a:latin typeface="맑은 고딕" pitchFamily="50" charset="-127"/>
                <a:ea typeface="맑은 고딕" pitchFamily="50" charset="-127"/>
                <a:cs typeface="+mj-cs"/>
              </a:rPr>
              <a:t>클라우드</a:t>
            </a:r>
            <a:r>
              <a:rPr lang="ko-KR" altLang="en-US" sz="1600" b="1" spc="-50" dirty="0" smtClean="0">
                <a:latin typeface="맑은 고딕" pitchFamily="50" charset="-127"/>
                <a:ea typeface="맑은 고딕" pitchFamily="50" charset="-127"/>
                <a:cs typeface="+mj-cs"/>
              </a:rPr>
              <a:t> 기반 기술</a:t>
            </a:r>
            <a:endParaRPr kumimoji="0" lang="ko-KR" altLang="en-US" sz="1600" b="1" i="0" u="none" strike="noStrike" kern="1200" cap="none" spc="-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</a:t>
            </a:r>
            <a:r>
              <a:rPr lang="ko-KR" altLang="en-US" dirty="0" smtClean="0"/>
              <a:t> 참조 모델 </a:t>
            </a:r>
            <a:r>
              <a:rPr lang="en-US" altLang="ko-KR" dirty="0" smtClean="0"/>
              <a:t>(1/2) – </a:t>
            </a:r>
            <a:r>
              <a:rPr lang="ko-KR" altLang="en-US" dirty="0" smtClean="0"/>
              <a:t>영역별 기술지원 벤더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1" name="제목 1"/>
          <p:cNvSpPr txBox="1">
            <a:spLocks/>
          </p:cNvSpPr>
          <p:nvPr/>
        </p:nvSpPr>
        <p:spPr>
          <a:xfrm>
            <a:off x="6095999" y="86959"/>
            <a:ext cx="3537521" cy="6937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b="1" spc="-5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600" b="1" spc="-50" dirty="0" err="1" smtClean="0">
                <a:latin typeface="맑은 고딕" pitchFamily="50" charset="-127"/>
                <a:ea typeface="맑은 고딕" pitchFamily="50" charset="-127"/>
              </a:rPr>
              <a:t>클라우드</a:t>
            </a:r>
            <a:r>
              <a:rPr lang="ko-KR" altLang="en-US" sz="1600" b="1" spc="-50" dirty="0" smtClean="0">
                <a:latin typeface="맑은 고딕" pitchFamily="50" charset="-127"/>
                <a:ea typeface="맑은 고딕" pitchFamily="50" charset="-127"/>
              </a:rPr>
              <a:t> 기반 기술</a:t>
            </a:r>
            <a:endParaRPr lang="ko-KR" altLang="en-US" sz="1600" b="1" spc="-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113" y="1052736"/>
            <a:ext cx="9137039" cy="5329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2042" y="1340769"/>
            <a:ext cx="9169110" cy="5040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자유형 26"/>
          <p:cNvSpPr/>
          <p:nvPr/>
        </p:nvSpPr>
        <p:spPr>
          <a:xfrm>
            <a:off x="416496" y="1849017"/>
            <a:ext cx="2781833" cy="432000"/>
          </a:xfrm>
          <a:custGeom>
            <a:avLst/>
            <a:gdLst>
              <a:gd name="connsiteX0" fmla="*/ 0 w 2880320"/>
              <a:gd name="connsiteY0" fmla="*/ 76896 h 461368"/>
              <a:gd name="connsiteX1" fmla="*/ 22522 w 2880320"/>
              <a:gd name="connsiteY1" fmla="*/ 22522 h 461368"/>
              <a:gd name="connsiteX2" fmla="*/ 76896 w 2880320"/>
              <a:gd name="connsiteY2" fmla="*/ 0 h 461368"/>
              <a:gd name="connsiteX3" fmla="*/ 2803424 w 2880320"/>
              <a:gd name="connsiteY3" fmla="*/ 0 h 461368"/>
              <a:gd name="connsiteX4" fmla="*/ 2857798 w 2880320"/>
              <a:gd name="connsiteY4" fmla="*/ 22522 h 461368"/>
              <a:gd name="connsiteX5" fmla="*/ 2880320 w 2880320"/>
              <a:gd name="connsiteY5" fmla="*/ 76896 h 461368"/>
              <a:gd name="connsiteX6" fmla="*/ 2880320 w 2880320"/>
              <a:gd name="connsiteY6" fmla="*/ 384472 h 461368"/>
              <a:gd name="connsiteX7" fmla="*/ 2857798 w 2880320"/>
              <a:gd name="connsiteY7" fmla="*/ 438846 h 461368"/>
              <a:gd name="connsiteX8" fmla="*/ 2803424 w 2880320"/>
              <a:gd name="connsiteY8" fmla="*/ 461368 h 461368"/>
              <a:gd name="connsiteX9" fmla="*/ 76896 w 2880320"/>
              <a:gd name="connsiteY9" fmla="*/ 461368 h 461368"/>
              <a:gd name="connsiteX10" fmla="*/ 22522 w 2880320"/>
              <a:gd name="connsiteY10" fmla="*/ 438846 h 461368"/>
              <a:gd name="connsiteX11" fmla="*/ 0 w 2880320"/>
              <a:gd name="connsiteY11" fmla="*/ 384472 h 461368"/>
              <a:gd name="connsiteX12" fmla="*/ 0 w 2880320"/>
              <a:gd name="connsiteY12" fmla="*/ 76896 h 461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0320" h="461368">
                <a:moveTo>
                  <a:pt x="0" y="76896"/>
                </a:moveTo>
                <a:cubicBezTo>
                  <a:pt x="0" y="56502"/>
                  <a:pt x="8102" y="36943"/>
                  <a:pt x="22522" y="22522"/>
                </a:cubicBezTo>
                <a:cubicBezTo>
                  <a:pt x="36943" y="8101"/>
                  <a:pt x="56502" y="0"/>
                  <a:pt x="76896" y="0"/>
                </a:cubicBezTo>
                <a:lnTo>
                  <a:pt x="2803424" y="0"/>
                </a:lnTo>
                <a:cubicBezTo>
                  <a:pt x="2823818" y="0"/>
                  <a:pt x="2843377" y="8102"/>
                  <a:pt x="2857798" y="22522"/>
                </a:cubicBezTo>
                <a:cubicBezTo>
                  <a:pt x="2872219" y="36943"/>
                  <a:pt x="2880320" y="56502"/>
                  <a:pt x="2880320" y="76896"/>
                </a:cubicBezTo>
                <a:lnTo>
                  <a:pt x="2880320" y="384472"/>
                </a:lnTo>
                <a:cubicBezTo>
                  <a:pt x="2880320" y="404866"/>
                  <a:pt x="2872218" y="424425"/>
                  <a:pt x="2857798" y="438846"/>
                </a:cubicBezTo>
                <a:cubicBezTo>
                  <a:pt x="2843377" y="453267"/>
                  <a:pt x="2823818" y="461368"/>
                  <a:pt x="2803424" y="461368"/>
                </a:cubicBezTo>
                <a:lnTo>
                  <a:pt x="76896" y="461368"/>
                </a:lnTo>
                <a:cubicBezTo>
                  <a:pt x="56502" y="461368"/>
                  <a:pt x="36943" y="453266"/>
                  <a:pt x="22522" y="438846"/>
                </a:cubicBezTo>
                <a:cubicBezTo>
                  <a:pt x="8101" y="424425"/>
                  <a:pt x="0" y="404866"/>
                  <a:pt x="0" y="384472"/>
                </a:cubicBezTo>
                <a:lnTo>
                  <a:pt x="0" y="7689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432" tIns="64432" rIns="64432" bIns="64432" numCol="1" spcCol="1270" anchor="ctr" anchorCtr="0">
            <a:noAutofit/>
          </a:bodyPr>
          <a:lstStyle/>
          <a:p>
            <a:pPr lvl="0" algn="l" defTabSz="488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b="1" kern="1200" dirty="0" smtClean="0">
                <a:latin typeface="+mn-ea"/>
              </a:rPr>
              <a:t>자원 관리 기술</a:t>
            </a:r>
            <a:endParaRPr lang="ko-KR" altLang="en-US" sz="1400" b="1" kern="1200" dirty="0">
              <a:latin typeface="+mn-ea"/>
            </a:endParaRPr>
          </a:p>
        </p:txBody>
      </p:sp>
      <p:sp>
        <p:nvSpPr>
          <p:cNvPr id="28" name="자유형 27"/>
          <p:cNvSpPr/>
          <p:nvPr/>
        </p:nvSpPr>
        <p:spPr>
          <a:xfrm>
            <a:off x="416496" y="2296827"/>
            <a:ext cx="2880320" cy="844560"/>
          </a:xfrm>
          <a:custGeom>
            <a:avLst/>
            <a:gdLst>
              <a:gd name="connsiteX0" fmla="*/ 0 w 2880320"/>
              <a:gd name="connsiteY0" fmla="*/ 0 h 844560"/>
              <a:gd name="connsiteX1" fmla="*/ 2880320 w 2880320"/>
              <a:gd name="connsiteY1" fmla="*/ 0 h 844560"/>
              <a:gd name="connsiteX2" fmla="*/ 2880320 w 2880320"/>
              <a:gd name="connsiteY2" fmla="*/ 844560 h 844560"/>
              <a:gd name="connsiteX3" fmla="*/ 0 w 2880320"/>
              <a:gd name="connsiteY3" fmla="*/ 844560 h 844560"/>
              <a:gd name="connsiteX4" fmla="*/ 0 w 2880320"/>
              <a:gd name="connsiteY4" fmla="*/ 0 h 84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20" h="844560">
                <a:moveTo>
                  <a:pt x="0" y="0"/>
                </a:moveTo>
                <a:lnTo>
                  <a:pt x="2880320" y="0"/>
                </a:lnTo>
                <a:lnTo>
                  <a:pt x="2880320" y="844560"/>
                </a:lnTo>
                <a:lnTo>
                  <a:pt x="0" y="84456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50" tIns="12700" rIns="71120" bIns="12700" numCol="1" spcCol="1270" anchor="t" anchorCtr="0">
            <a:noAutofit/>
          </a:bodyPr>
          <a:lstStyle/>
          <a:p>
            <a:pPr marL="57150" lvl="1" indent="-57150" algn="l" defTabSz="444500" latinLnBrk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ko-KR" altLang="en-US" sz="1100" kern="1200" dirty="0" smtClean="0"/>
              <a:t> 모니터링 </a:t>
            </a:r>
            <a:r>
              <a:rPr lang="en-US" altLang="ko-KR" sz="1100" kern="1200" dirty="0" smtClean="0"/>
              <a:t>&amp; </a:t>
            </a:r>
            <a:r>
              <a:rPr lang="ko-KR" altLang="en-US" sz="1100" kern="1200" dirty="0" smtClean="0"/>
              <a:t>스케줄링</a:t>
            </a:r>
            <a:endParaRPr lang="ko-KR" altLang="en-US" sz="1100" kern="1200" dirty="0"/>
          </a:p>
          <a:p>
            <a:pPr marL="57150" lvl="1" indent="-57150" algn="l" defTabSz="444500" latinLnBrk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ko-KR" altLang="en-US" sz="1100" kern="1200" dirty="0" smtClean="0"/>
              <a:t> 지능형 동적 부하 관리</a:t>
            </a:r>
            <a:endParaRPr lang="ko-KR" altLang="en-US" sz="1100" kern="1200" dirty="0"/>
          </a:p>
        </p:txBody>
      </p:sp>
      <p:sp>
        <p:nvSpPr>
          <p:cNvPr id="29" name="자유형 28"/>
          <p:cNvSpPr/>
          <p:nvPr/>
        </p:nvSpPr>
        <p:spPr>
          <a:xfrm>
            <a:off x="416496" y="3098296"/>
            <a:ext cx="2781833" cy="432000"/>
          </a:xfrm>
          <a:custGeom>
            <a:avLst/>
            <a:gdLst>
              <a:gd name="connsiteX0" fmla="*/ 0 w 2880320"/>
              <a:gd name="connsiteY0" fmla="*/ 84418 h 506498"/>
              <a:gd name="connsiteX1" fmla="*/ 24726 w 2880320"/>
              <a:gd name="connsiteY1" fmla="*/ 24725 h 506498"/>
              <a:gd name="connsiteX2" fmla="*/ 84419 w 2880320"/>
              <a:gd name="connsiteY2" fmla="*/ 0 h 506498"/>
              <a:gd name="connsiteX3" fmla="*/ 2795902 w 2880320"/>
              <a:gd name="connsiteY3" fmla="*/ 0 h 506498"/>
              <a:gd name="connsiteX4" fmla="*/ 2855595 w 2880320"/>
              <a:gd name="connsiteY4" fmla="*/ 24726 h 506498"/>
              <a:gd name="connsiteX5" fmla="*/ 2880320 w 2880320"/>
              <a:gd name="connsiteY5" fmla="*/ 84419 h 506498"/>
              <a:gd name="connsiteX6" fmla="*/ 2880320 w 2880320"/>
              <a:gd name="connsiteY6" fmla="*/ 422080 h 506498"/>
              <a:gd name="connsiteX7" fmla="*/ 2855595 w 2880320"/>
              <a:gd name="connsiteY7" fmla="*/ 481773 h 506498"/>
              <a:gd name="connsiteX8" fmla="*/ 2795902 w 2880320"/>
              <a:gd name="connsiteY8" fmla="*/ 506498 h 506498"/>
              <a:gd name="connsiteX9" fmla="*/ 84418 w 2880320"/>
              <a:gd name="connsiteY9" fmla="*/ 506498 h 506498"/>
              <a:gd name="connsiteX10" fmla="*/ 24725 w 2880320"/>
              <a:gd name="connsiteY10" fmla="*/ 481772 h 506498"/>
              <a:gd name="connsiteX11" fmla="*/ 0 w 2880320"/>
              <a:gd name="connsiteY11" fmla="*/ 422079 h 506498"/>
              <a:gd name="connsiteX12" fmla="*/ 0 w 2880320"/>
              <a:gd name="connsiteY12" fmla="*/ 84418 h 506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0320" h="506498">
                <a:moveTo>
                  <a:pt x="0" y="84418"/>
                </a:moveTo>
                <a:cubicBezTo>
                  <a:pt x="0" y="62029"/>
                  <a:pt x="8894" y="40557"/>
                  <a:pt x="24726" y="24725"/>
                </a:cubicBezTo>
                <a:cubicBezTo>
                  <a:pt x="40557" y="8894"/>
                  <a:pt x="62030" y="0"/>
                  <a:pt x="84419" y="0"/>
                </a:cubicBezTo>
                <a:lnTo>
                  <a:pt x="2795902" y="0"/>
                </a:lnTo>
                <a:cubicBezTo>
                  <a:pt x="2818291" y="0"/>
                  <a:pt x="2839763" y="8894"/>
                  <a:pt x="2855595" y="24726"/>
                </a:cubicBezTo>
                <a:cubicBezTo>
                  <a:pt x="2871426" y="40557"/>
                  <a:pt x="2880320" y="62030"/>
                  <a:pt x="2880320" y="84419"/>
                </a:cubicBezTo>
                <a:lnTo>
                  <a:pt x="2880320" y="422080"/>
                </a:lnTo>
                <a:cubicBezTo>
                  <a:pt x="2880320" y="444469"/>
                  <a:pt x="2871426" y="465941"/>
                  <a:pt x="2855595" y="481773"/>
                </a:cubicBezTo>
                <a:cubicBezTo>
                  <a:pt x="2839764" y="497604"/>
                  <a:pt x="2818291" y="506498"/>
                  <a:pt x="2795902" y="506498"/>
                </a:cubicBezTo>
                <a:lnTo>
                  <a:pt x="84418" y="506498"/>
                </a:lnTo>
                <a:cubicBezTo>
                  <a:pt x="62029" y="506498"/>
                  <a:pt x="40557" y="497604"/>
                  <a:pt x="24725" y="481772"/>
                </a:cubicBezTo>
                <a:cubicBezTo>
                  <a:pt x="8894" y="465941"/>
                  <a:pt x="0" y="444468"/>
                  <a:pt x="0" y="422079"/>
                </a:cubicBezTo>
                <a:lnTo>
                  <a:pt x="0" y="8441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80000"/>
              <a:hueOff val="153123"/>
              <a:satOff val="-2196"/>
              <a:lumOff val="12807"/>
              <a:alphaOff val="0"/>
            </a:schemeClr>
          </a:fillRef>
          <a:effectRef idx="0">
            <a:schemeClr val="accent1">
              <a:shade val="80000"/>
              <a:hueOff val="153123"/>
              <a:satOff val="-2196"/>
              <a:lumOff val="1280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635" tIns="66635" rIns="66635" bIns="66635" numCol="1" spcCol="1270" anchor="ctr" anchorCtr="0">
            <a:noAutofit/>
          </a:bodyPr>
          <a:lstStyle/>
          <a:p>
            <a:pPr lvl="0" algn="l" defTabSz="488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b="1" kern="1200" dirty="0" smtClean="0">
                <a:latin typeface="+mn-ea"/>
              </a:rPr>
              <a:t>자원 가상화 기술</a:t>
            </a:r>
            <a:endParaRPr lang="ko-KR" altLang="en-US" sz="1400" b="1" kern="1200" dirty="0">
              <a:latin typeface="+mn-ea"/>
            </a:endParaRPr>
          </a:p>
        </p:txBody>
      </p:sp>
      <p:sp>
        <p:nvSpPr>
          <p:cNvPr id="30" name="자유형 29"/>
          <p:cNvSpPr/>
          <p:nvPr/>
        </p:nvSpPr>
        <p:spPr>
          <a:xfrm>
            <a:off x="416496" y="3553743"/>
            <a:ext cx="2880320" cy="950129"/>
          </a:xfrm>
          <a:custGeom>
            <a:avLst/>
            <a:gdLst>
              <a:gd name="connsiteX0" fmla="*/ 0 w 2880320"/>
              <a:gd name="connsiteY0" fmla="*/ 0 h 950129"/>
              <a:gd name="connsiteX1" fmla="*/ 2880320 w 2880320"/>
              <a:gd name="connsiteY1" fmla="*/ 0 h 950129"/>
              <a:gd name="connsiteX2" fmla="*/ 2880320 w 2880320"/>
              <a:gd name="connsiteY2" fmla="*/ 950129 h 950129"/>
              <a:gd name="connsiteX3" fmla="*/ 0 w 2880320"/>
              <a:gd name="connsiteY3" fmla="*/ 950129 h 950129"/>
              <a:gd name="connsiteX4" fmla="*/ 0 w 2880320"/>
              <a:gd name="connsiteY4" fmla="*/ 0 h 950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20" h="950129">
                <a:moveTo>
                  <a:pt x="0" y="0"/>
                </a:moveTo>
                <a:lnTo>
                  <a:pt x="2880320" y="0"/>
                </a:lnTo>
                <a:lnTo>
                  <a:pt x="2880320" y="950129"/>
                </a:lnTo>
                <a:lnTo>
                  <a:pt x="0" y="95012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50" tIns="12700" rIns="71120" bIns="12700" numCol="1" spcCol="1270" anchor="t" anchorCtr="0">
            <a:noAutofit/>
          </a:bodyPr>
          <a:lstStyle/>
          <a:p>
            <a:pPr marL="57150" lvl="1" indent="-57150" algn="l" defTabSz="444500" latinLnBrk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ko-KR" altLang="en-US" sz="1100" kern="1200" dirty="0" smtClean="0"/>
              <a:t> 서버 가상화</a:t>
            </a:r>
            <a:endParaRPr lang="ko-KR" altLang="en-US" sz="1100" kern="1200" dirty="0"/>
          </a:p>
          <a:p>
            <a:pPr marL="57150" lvl="1" indent="-57150" algn="l" defTabSz="444500" latinLnBrk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ko-KR" altLang="en-US" sz="1100" kern="1200" dirty="0" smtClean="0"/>
              <a:t> 스토리지 가상화</a:t>
            </a:r>
            <a:endParaRPr lang="ko-KR" altLang="en-US" sz="1100" kern="1200" dirty="0"/>
          </a:p>
          <a:p>
            <a:pPr marL="57150" lvl="1" indent="-57150" algn="l" defTabSz="444500" latinLnBrk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ko-KR" altLang="en-US" sz="1100" kern="1200" dirty="0" smtClean="0"/>
              <a:t> 네트워크 가상화</a:t>
            </a:r>
            <a:endParaRPr lang="ko-KR" altLang="en-US" sz="1100" kern="1200" dirty="0"/>
          </a:p>
          <a:p>
            <a:pPr marL="57150" lvl="1" indent="-57150" algn="l" defTabSz="444500" latinLnBrk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ko-KR" altLang="en-US" sz="1100" kern="1200" dirty="0" smtClean="0"/>
              <a:t> 입출력 가상화</a:t>
            </a:r>
            <a:endParaRPr lang="ko-KR" altLang="en-US" sz="1100" kern="1200" dirty="0"/>
          </a:p>
        </p:txBody>
      </p:sp>
      <p:sp>
        <p:nvSpPr>
          <p:cNvPr id="31" name="자유형 30"/>
          <p:cNvSpPr/>
          <p:nvPr/>
        </p:nvSpPr>
        <p:spPr>
          <a:xfrm>
            <a:off x="416496" y="4368456"/>
            <a:ext cx="2781833" cy="432000"/>
          </a:xfrm>
          <a:custGeom>
            <a:avLst/>
            <a:gdLst>
              <a:gd name="connsiteX0" fmla="*/ 0 w 2880320"/>
              <a:gd name="connsiteY0" fmla="*/ 159123 h 954720"/>
              <a:gd name="connsiteX1" fmla="*/ 46606 w 2880320"/>
              <a:gd name="connsiteY1" fmla="*/ 46606 h 954720"/>
              <a:gd name="connsiteX2" fmla="*/ 159123 w 2880320"/>
              <a:gd name="connsiteY2" fmla="*/ 0 h 954720"/>
              <a:gd name="connsiteX3" fmla="*/ 2721197 w 2880320"/>
              <a:gd name="connsiteY3" fmla="*/ 0 h 954720"/>
              <a:gd name="connsiteX4" fmla="*/ 2833714 w 2880320"/>
              <a:gd name="connsiteY4" fmla="*/ 46606 h 954720"/>
              <a:gd name="connsiteX5" fmla="*/ 2880320 w 2880320"/>
              <a:gd name="connsiteY5" fmla="*/ 159123 h 954720"/>
              <a:gd name="connsiteX6" fmla="*/ 2880320 w 2880320"/>
              <a:gd name="connsiteY6" fmla="*/ 795597 h 954720"/>
              <a:gd name="connsiteX7" fmla="*/ 2833714 w 2880320"/>
              <a:gd name="connsiteY7" fmla="*/ 908114 h 954720"/>
              <a:gd name="connsiteX8" fmla="*/ 2721197 w 2880320"/>
              <a:gd name="connsiteY8" fmla="*/ 954720 h 954720"/>
              <a:gd name="connsiteX9" fmla="*/ 159123 w 2880320"/>
              <a:gd name="connsiteY9" fmla="*/ 954720 h 954720"/>
              <a:gd name="connsiteX10" fmla="*/ 46606 w 2880320"/>
              <a:gd name="connsiteY10" fmla="*/ 908114 h 954720"/>
              <a:gd name="connsiteX11" fmla="*/ 0 w 2880320"/>
              <a:gd name="connsiteY11" fmla="*/ 795597 h 954720"/>
              <a:gd name="connsiteX12" fmla="*/ 0 w 2880320"/>
              <a:gd name="connsiteY12" fmla="*/ 159123 h 95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0320" h="954720">
                <a:moveTo>
                  <a:pt x="0" y="159123"/>
                </a:moveTo>
                <a:cubicBezTo>
                  <a:pt x="0" y="116921"/>
                  <a:pt x="16765" y="76447"/>
                  <a:pt x="46606" y="46606"/>
                </a:cubicBezTo>
                <a:cubicBezTo>
                  <a:pt x="76447" y="16765"/>
                  <a:pt x="116921" y="0"/>
                  <a:pt x="159123" y="0"/>
                </a:cubicBezTo>
                <a:lnTo>
                  <a:pt x="2721197" y="0"/>
                </a:lnTo>
                <a:cubicBezTo>
                  <a:pt x="2763399" y="0"/>
                  <a:pt x="2803873" y="16765"/>
                  <a:pt x="2833714" y="46606"/>
                </a:cubicBezTo>
                <a:cubicBezTo>
                  <a:pt x="2863555" y="76447"/>
                  <a:pt x="2880320" y="116921"/>
                  <a:pt x="2880320" y="159123"/>
                </a:cubicBezTo>
                <a:lnTo>
                  <a:pt x="2880320" y="795597"/>
                </a:lnTo>
                <a:cubicBezTo>
                  <a:pt x="2880320" y="837799"/>
                  <a:pt x="2863555" y="878273"/>
                  <a:pt x="2833714" y="908114"/>
                </a:cubicBezTo>
                <a:cubicBezTo>
                  <a:pt x="2803873" y="937955"/>
                  <a:pt x="2763399" y="954720"/>
                  <a:pt x="2721197" y="954720"/>
                </a:cubicBezTo>
                <a:lnTo>
                  <a:pt x="159123" y="954720"/>
                </a:lnTo>
                <a:cubicBezTo>
                  <a:pt x="116921" y="954720"/>
                  <a:pt x="76447" y="937955"/>
                  <a:pt x="46606" y="908114"/>
                </a:cubicBezTo>
                <a:cubicBezTo>
                  <a:pt x="16765" y="878273"/>
                  <a:pt x="0" y="837799"/>
                  <a:pt x="0" y="795597"/>
                </a:cubicBezTo>
                <a:lnTo>
                  <a:pt x="0" y="15912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shade val="80000"/>
              <a:hueOff val="306246"/>
              <a:satOff val="-4392"/>
              <a:lumOff val="25615"/>
              <a:alphaOff val="0"/>
            </a:schemeClr>
          </a:fillRef>
          <a:effectRef idx="0">
            <a:schemeClr val="accent1">
              <a:shade val="80000"/>
              <a:hueOff val="306246"/>
              <a:satOff val="-4392"/>
              <a:lumOff val="2561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516" tIns="88516" rIns="88516" bIns="88516" numCol="1" spcCol="1270" anchor="ctr" anchorCtr="0">
            <a:noAutofit/>
          </a:bodyPr>
          <a:lstStyle/>
          <a:p>
            <a:pPr lvl="0" algn="l" defTabSz="4889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b="1" kern="1200" dirty="0" smtClean="0">
                <a:latin typeface="+mn-ea"/>
              </a:rPr>
              <a:t>네트워크 기술</a:t>
            </a:r>
            <a:endParaRPr lang="ko-KR" altLang="en-US" sz="1400" b="1" kern="1200" dirty="0">
              <a:latin typeface="+mn-ea"/>
            </a:endParaRPr>
          </a:p>
        </p:txBody>
      </p:sp>
      <p:sp>
        <p:nvSpPr>
          <p:cNvPr id="32" name="자유형 31"/>
          <p:cNvSpPr/>
          <p:nvPr/>
        </p:nvSpPr>
        <p:spPr>
          <a:xfrm>
            <a:off x="416496" y="4814378"/>
            <a:ext cx="2880320" cy="844560"/>
          </a:xfrm>
          <a:custGeom>
            <a:avLst/>
            <a:gdLst>
              <a:gd name="connsiteX0" fmla="*/ 0 w 2880320"/>
              <a:gd name="connsiteY0" fmla="*/ 0 h 844560"/>
              <a:gd name="connsiteX1" fmla="*/ 2880320 w 2880320"/>
              <a:gd name="connsiteY1" fmla="*/ 0 h 844560"/>
              <a:gd name="connsiteX2" fmla="*/ 2880320 w 2880320"/>
              <a:gd name="connsiteY2" fmla="*/ 844560 h 844560"/>
              <a:gd name="connsiteX3" fmla="*/ 0 w 2880320"/>
              <a:gd name="connsiteY3" fmla="*/ 844560 h 844560"/>
              <a:gd name="connsiteX4" fmla="*/ 0 w 2880320"/>
              <a:gd name="connsiteY4" fmla="*/ 0 h 84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20" h="844560">
                <a:moveTo>
                  <a:pt x="0" y="0"/>
                </a:moveTo>
                <a:lnTo>
                  <a:pt x="2880320" y="0"/>
                </a:lnTo>
                <a:lnTo>
                  <a:pt x="2880320" y="844560"/>
                </a:lnTo>
                <a:lnTo>
                  <a:pt x="0" y="84456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50" tIns="12700" rIns="71120" bIns="12700" numCol="1" spcCol="1270" anchor="t" anchorCtr="0">
            <a:noAutofit/>
          </a:bodyPr>
          <a:lstStyle/>
          <a:p>
            <a:pPr marL="57150" lvl="1" indent="-57150" algn="l" defTabSz="444500" latinLnBrk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ko-KR" altLang="en-US" sz="1100" kern="1200" dirty="0" smtClean="0"/>
              <a:t> </a:t>
            </a:r>
            <a:r>
              <a:rPr lang="ko-KR" altLang="en-US" sz="1100" kern="1200" dirty="0" err="1" smtClean="0"/>
              <a:t>확장형</a:t>
            </a:r>
            <a:r>
              <a:rPr lang="ko-KR" altLang="en-US" sz="1100" kern="1200" dirty="0" smtClean="0"/>
              <a:t> 고속 네트워크</a:t>
            </a:r>
            <a:endParaRPr lang="ko-KR" altLang="en-US" sz="1100" kern="1200" dirty="0"/>
          </a:p>
          <a:p>
            <a:pPr marL="57150" lvl="1" indent="-57150" algn="l" defTabSz="444500" latinLnBrk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ko-KR" altLang="en-US" sz="1100" kern="1200" dirty="0" smtClean="0"/>
              <a:t> </a:t>
            </a:r>
            <a:r>
              <a:rPr lang="ko-KR" altLang="en-US" sz="1100" kern="1200" dirty="0" err="1" smtClean="0"/>
              <a:t>클라우드간</a:t>
            </a:r>
            <a:r>
              <a:rPr lang="ko-KR" altLang="en-US" sz="1100" kern="1200" dirty="0" smtClean="0"/>
              <a:t> 연동</a:t>
            </a:r>
            <a:endParaRPr lang="ko-KR" altLang="en-US" sz="1100" kern="1200" dirty="0"/>
          </a:p>
        </p:txBody>
      </p:sp>
      <p:sp>
        <p:nvSpPr>
          <p:cNvPr id="34" name="자유형 33"/>
          <p:cNvSpPr/>
          <p:nvPr/>
        </p:nvSpPr>
        <p:spPr>
          <a:xfrm>
            <a:off x="3539319" y="1849017"/>
            <a:ext cx="2781833" cy="432000"/>
          </a:xfrm>
          <a:custGeom>
            <a:avLst/>
            <a:gdLst>
              <a:gd name="connsiteX0" fmla="*/ 0 w 2880320"/>
              <a:gd name="connsiteY0" fmla="*/ 74737 h 448411"/>
              <a:gd name="connsiteX1" fmla="*/ 21890 w 2880320"/>
              <a:gd name="connsiteY1" fmla="*/ 21890 h 448411"/>
              <a:gd name="connsiteX2" fmla="*/ 74737 w 2880320"/>
              <a:gd name="connsiteY2" fmla="*/ 0 h 448411"/>
              <a:gd name="connsiteX3" fmla="*/ 2805583 w 2880320"/>
              <a:gd name="connsiteY3" fmla="*/ 0 h 448411"/>
              <a:gd name="connsiteX4" fmla="*/ 2858430 w 2880320"/>
              <a:gd name="connsiteY4" fmla="*/ 21890 h 448411"/>
              <a:gd name="connsiteX5" fmla="*/ 2880320 w 2880320"/>
              <a:gd name="connsiteY5" fmla="*/ 74737 h 448411"/>
              <a:gd name="connsiteX6" fmla="*/ 2880320 w 2880320"/>
              <a:gd name="connsiteY6" fmla="*/ 373674 h 448411"/>
              <a:gd name="connsiteX7" fmla="*/ 2858430 w 2880320"/>
              <a:gd name="connsiteY7" fmla="*/ 426521 h 448411"/>
              <a:gd name="connsiteX8" fmla="*/ 2805583 w 2880320"/>
              <a:gd name="connsiteY8" fmla="*/ 448411 h 448411"/>
              <a:gd name="connsiteX9" fmla="*/ 74737 w 2880320"/>
              <a:gd name="connsiteY9" fmla="*/ 448411 h 448411"/>
              <a:gd name="connsiteX10" fmla="*/ 21890 w 2880320"/>
              <a:gd name="connsiteY10" fmla="*/ 426521 h 448411"/>
              <a:gd name="connsiteX11" fmla="*/ 0 w 2880320"/>
              <a:gd name="connsiteY11" fmla="*/ 373674 h 448411"/>
              <a:gd name="connsiteX12" fmla="*/ 0 w 2880320"/>
              <a:gd name="connsiteY12" fmla="*/ 74737 h 448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0320" h="448411">
                <a:moveTo>
                  <a:pt x="0" y="74737"/>
                </a:moveTo>
                <a:cubicBezTo>
                  <a:pt x="0" y="54916"/>
                  <a:pt x="7874" y="35906"/>
                  <a:pt x="21890" y="21890"/>
                </a:cubicBezTo>
                <a:cubicBezTo>
                  <a:pt x="35906" y="7874"/>
                  <a:pt x="54916" y="0"/>
                  <a:pt x="74737" y="0"/>
                </a:cubicBezTo>
                <a:lnTo>
                  <a:pt x="2805583" y="0"/>
                </a:lnTo>
                <a:cubicBezTo>
                  <a:pt x="2825404" y="0"/>
                  <a:pt x="2844414" y="7874"/>
                  <a:pt x="2858430" y="21890"/>
                </a:cubicBezTo>
                <a:cubicBezTo>
                  <a:pt x="2872446" y="35906"/>
                  <a:pt x="2880320" y="54916"/>
                  <a:pt x="2880320" y="74737"/>
                </a:cubicBezTo>
                <a:lnTo>
                  <a:pt x="2880320" y="373674"/>
                </a:lnTo>
                <a:cubicBezTo>
                  <a:pt x="2880320" y="393495"/>
                  <a:pt x="2872446" y="412505"/>
                  <a:pt x="2858430" y="426521"/>
                </a:cubicBezTo>
                <a:cubicBezTo>
                  <a:pt x="2844414" y="440537"/>
                  <a:pt x="2825404" y="448411"/>
                  <a:pt x="2805583" y="448411"/>
                </a:cubicBezTo>
                <a:lnTo>
                  <a:pt x="74737" y="448411"/>
                </a:lnTo>
                <a:cubicBezTo>
                  <a:pt x="54916" y="448411"/>
                  <a:pt x="35906" y="440537"/>
                  <a:pt x="21890" y="426521"/>
                </a:cubicBezTo>
                <a:cubicBezTo>
                  <a:pt x="7874" y="412505"/>
                  <a:pt x="0" y="393495"/>
                  <a:pt x="0" y="373674"/>
                </a:cubicBezTo>
                <a:lnTo>
                  <a:pt x="0" y="7473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5230" tIns="75230" rIns="75230" bIns="75230" numCol="1" spcCol="1270" anchor="ctr" anchorCtr="0">
            <a:noAutofit/>
          </a:bodyPr>
          <a:lstStyle/>
          <a:p>
            <a:pPr lvl="0" algn="l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b="1" kern="1200" dirty="0" smtClean="0">
                <a:latin typeface="+mn-ea"/>
              </a:rPr>
              <a:t>서비스 배치</a:t>
            </a:r>
            <a:r>
              <a:rPr lang="en-US" altLang="ko-KR" sz="1400" b="1" kern="1200" dirty="0" smtClean="0">
                <a:latin typeface="+mn-ea"/>
              </a:rPr>
              <a:t>/</a:t>
            </a:r>
            <a:r>
              <a:rPr lang="ko-KR" altLang="en-US" sz="1400" b="1" kern="1200" dirty="0" smtClean="0">
                <a:latin typeface="+mn-ea"/>
              </a:rPr>
              <a:t>관리 기술</a:t>
            </a:r>
            <a:endParaRPr lang="ko-KR" altLang="en-US" sz="1400" b="1" kern="1200" dirty="0">
              <a:latin typeface="+mn-ea"/>
            </a:endParaRPr>
          </a:p>
        </p:txBody>
      </p:sp>
      <p:sp>
        <p:nvSpPr>
          <p:cNvPr id="35" name="자유형 34"/>
          <p:cNvSpPr/>
          <p:nvPr/>
        </p:nvSpPr>
        <p:spPr>
          <a:xfrm>
            <a:off x="3539319" y="2293141"/>
            <a:ext cx="2880320" cy="952200"/>
          </a:xfrm>
          <a:custGeom>
            <a:avLst/>
            <a:gdLst>
              <a:gd name="connsiteX0" fmla="*/ 0 w 2880320"/>
              <a:gd name="connsiteY0" fmla="*/ 0 h 952200"/>
              <a:gd name="connsiteX1" fmla="*/ 2880320 w 2880320"/>
              <a:gd name="connsiteY1" fmla="*/ 0 h 952200"/>
              <a:gd name="connsiteX2" fmla="*/ 2880320 w 2880320"/>
              <a:gd name="connsiteY2" fmla="*/ 952200 h 952200"/>
              <a:gd name="connsiteX3" fmla="*/ 0 w 2880320"/>
              <a:gd name="connsiteY3" fmla="*/ 952200 h 952200"/>
              <a:gd name="connsiteX4" fmla="*/ 0 w 2880320"/>
              <a:gd name="connsiteY4" fmla="*/ 0 h 95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20" h="952200">
                <a:moveTo>
                  <a:pt x="0" y="0"/>
                </a:moveTo>
                <a:lnTo>
                  <a:pt x="2880320" y="0"/>
                </a:lnTo>
                <a:lnTo>
                  <a:pt x="2880320" y="952200"/>
                </a:lnTo>
                <a:lnTo>
                  <a:pt x="0" y="9522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50" tIns="12700" rIns="71120" bIns="12700" numCol="1" spcCol="1270" anchor="t" anchorCtr="0">
            <a:noAutofit/>
          </a:bodyPr>
          <a:lstStyle/>
          <a:p>
            <a:pPr marL="57150" lvl="1" indent="-57150" algn="l" defTabSz="444500" latinLnBrk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en-US" altLang="ko-KR" sz="1100" kern="1200" dirty="0" smtClean="0"/>
              <a:t> SLA </a:t>
            </a:r>
            <a:r>
              <a:rPr lang="ko-KR" altLang="en-US" sz="1100" kern="1200" dirty="0" smtClean="0"/>
              <a:t>제공</a:t>
            </a:r>
            <a:endParaRPr lang="ko-KR" altLang="en-US" sz="1100" kern="1200" dirty="0"/>
          </a:p>
          <a:p>
            <a:pPr marL="57150" lvl="1" indent="-57150" algn="l" defTabSz="444500" latinLnBrk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ko-KR" altLang="en-US" sz="1100" kern="1200" dirty="0" smtClean="0"/>
              <a:t> 서비스 생성 </a:t>
            </a:r>
            <a:r>
              <a:rPr lang="en-US" altLang="ko-KR" sz="1100" kern="1200" dirty="0" smtClean="0"/>
              <a:t>&amp; </a:t>
            </a:r>
            <a:r>
              <a:rPr lang="ko-KR" altLang="en-US" sz="1100" kern="1200" dirty="0" smtClean="0"/>
              <a:t>자동 </a:t>
            </a:r>
            <a:r>
              <a:rPr lang="ko-KR" altLang="en-US" sz="1100" kern="1200" dirty="0" err="1" smtClean="0"/>
              <a:t>프로비저닝</a:t>
            </a:r>
            <a:endParaRPr lang="ko-KR" altLang="en-US" sz="1100" kern="1200" dirty="0"/>
          </a:p>
          <a:p>
            <a:pPr marL="57150" lvl="1" indent="-57150" algn="l" defTabSz="444500" latinLnBrk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ko-KR" altLang="en-US" sz="1100" kern="1200" dirty="0" smtClean="0"/>
              <a:t> 이종 </a:t>
            </a:r>
            <a:r>
              <a:rPr lang="ko-KR" altLang="en-US" sz="1100" kern="1200" dirty="0" err="1" smtClean="0"/>
              <a:t>클라우드</a:t>
            </a:r>
            <a:r>
              <a:rPr lang="ko-KR" altLang="en-US" sz="1100" kern="1200" dirty="0" smtClean="0"/>
              <a:t> 서비스</a:t>
            </a:r>
            <a:r>
              <a:rPr lang="en-US" altLang="ko-KR" sz="1100" kern="1200" dirty="0" smtClean="0"/>
              <a:t>/</a:t>
            </a:r>
            <a:r>
              <a:rPr lang="ko-KR" altLang="en-US" sz="1100" kern="1200" dirty="0" smtClean="0"/>
              <a:t>데이터 호환</a:t>
            </a:r>
            <a:endParaRPr lang="ko-KR" altLang="en-US" sz="1100" kern="1200" dirty="0"/>
          </a:p>
          <a:p>
            <a:pPr marL="57150" lvl="1" indent="-57150" algn="l" defTabSz="444500" latinLnBrk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ko-KR" altLang="en-US" sz="1100" kern="1200" dirty="0" smtClean="0"/>
              <a:t> 서비스 </a:t>
            </a:r>
            <a:r>
              <a:rPr lang="ko-KR" altLang="en-US" sz="1100" kern="1200" dirty="0" err="1" smtClean="0"/>
              <a:t>과금</a:t>
            </a:r>
            <a:endParaRPr lang="ko-KR" altLang="en-US" sz="1100" kern="1200" dirty="0"/>
          </a:p>
        </p:txBody>
      </p:sp>
      <p:sp>
        <p:nvSpPr>
          <p:cNvPr id="36" name="자유형 35"/>
          <p:cNvSpPr/>
          <p:nvPr/>
        </p:nvSpPr>
        <p:spPr>
          <a:xfrm>
            <a:off x="3539319" y="3098296"/>
            <a:ext cx="2781833" cy="432000"/>
          </a:xfrm>
          <a:custGeom>
            <a:avLst/>
            <a:gdLst>
              <a:gd name="connsiteX0" fmla="*/ 0 w 2880320"/>
              <a:gd name="connsiteY0" fmla="*/ 104571 h 627412"/>
              <a:gd name="connsiteX1" fmla="*/ 30628 w 2880320"/>
              <a:gd name="connsiteY1" fmla="*/ 30628 h 627412"/>
              <a:gd name="connsiteX2" fmla="*/ 104571 w 2880320"/>
              <a:gd name="connsiteY2" fmla="*/ 0 h 627412"/>
              <a:gd name="connsiteX3" fmla="*/ 2775749 w 2880320"/>
              <a:gd name="connsiteY3" fmla="*/ 0 h 627412"/>
              <a:gd name="connsiteX4" fmla="*/ 2849692 w 2880320"/>
              <a:gd name="connsiteY4" fmla="*/ 30628 h 627412"/>
              <a:gd name="connsiteX5" fmla="*/ 2880320 w 2880320"/>
              <a:gd name="connsiteY5" fmla="*/ 104571 h 627412"/>
              <a:gd name="connsiteX6" fmla="*/ 2880320 w 2880320"/>
              <a:gd name="connsiteY6" fmla="*/ 522841 h 627412"/>
              <a:gd name="connsiteX7" fmla="*/ 2849692 w 2880320"/>
              <a:gd name="connsiteY7" fmla="*/ 596784 h 627412"/>
              <a:gd name="connsiteX8" fmla="*/ 2775749 w 2880320"/>
              <a:gd name="connsiteY8" fmla="*/ 627412 h 627412"/>
              <a:gd name="connsiteX9" fmla="*/ 104571 w 2880320"/>
              <a:gd name="connsiteY9" fmla="*/ 627412 h 627412"/>
              <a:gd name="connsiteX10" fmla="*/ 30628 w 2880320"/>
              <a:gd name="connsiteY10" fmla="*/ 596784 h 627412"/>
              <a:gd name="connsiteX11" fmla="*/ 0 w 2880320"/>
              <a:gd name="connsiteY11" fmla="*/ 522841 h 627412"/>
              <a:gd name="connsiteX12" fmla="*/ 0 w 2880320"/>
              <a:gd name="connsiteY12" fmla="*/ 104571 h 627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0320" h="627412">
                <a:moveTo>
                  <a:pt x="0" y="104571"/>
                </a:moveTo>
                <a:cubicBezTo>
                  <a:pt x="0" y="76837"/>
                  <a:pt x="11017" y="50239"/>
                  <a:pt x="30628" y="30628"/>
                </a:cubicBezTo>
                <a:cubicBezTo>
                  <a:pt x="50239" y="11017"/>
                  <a:pt x="76837" y="0"/>
                  <a:pt x="104571" y="0"/>
                </a:cubicBezTo>
                <a:lnTo>
                  <a:pt x="2775749" y="0"/>
                </a:lnTo>
                <a:cubicBezTo>
                  <a:pt x="2803483" y="0"/>
                  <a:pt x="2830081" y="11017"/>
                  <a:pt x="2849692" y="30628"/>
                </a:cubicBezTo>
                <a:cubicBezTo>
                  <a:pt x="2869303" y="50239"/>
                  <a:pt x="2880320" y="76837"/>
                  <a:pt x="2880320" y="104571"/>
                </a:cubicBezTo>
                <a:lnTo>
                  <a:pt x="2880320" y="522841"/>
                </a:lnTo>
                <a:cubicBezTo>
                  <a:pt x="2880320" y="550575"/>
                  <a:pt x="2869303" y="577173"/>
                  <a:pt x="2849692" y="596784"/>
                </a:cubicBezTo>
                <a:cubicBezTo>
                  <a:pt x="2830081" y="616395"/>
                  <a:pt x="2803483" y="627412"/>
                  <a:pt x="2775749" y="627412"/>
                </a:cubicBezTo>
                <a:lnTo>
                  <a:pt x="104571" y="627412"/>
                </a:lnTo>
                <a:cubicBezTo>
                  <a:pt x="76837" y="627412"/>
                  <a:pt x="50239" y="616395"/>
                  <a:pt x="30628" y="596784"/>
                </a:cubicBezTo>
                <a:cubicBezTo>
                  <a:pt x="11017" y="577173"/>
                  <a:pt x="0" y="550575"/>
                  <a:pt x="0" y="522841"/>
                </a:cubicBezTo>
                <a:lnTo>
                  <a:pt x="0" y="1045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80000"/>
              <a:hueOff val="109454"/>
              <a:satOff val="-716"/>
              <a:lumOff val="12277"/>
              <a:alphaOff val="0"/>
            </a:schemeClr>
          </a:fillRef>
          <a:effectRef idx="0">
            <a:schemeClr val="accent3">
              <a:shade val="80000"/>
              <a:hueOff val="109454"/>
              <a:satOff val="-716"/>
              <a:lumOff val="1227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3968" tIns="83968" rIns="83968" bIns="83968" numCol="1" spcCol="1270" anchor="ctr" anchorCtr="0">
            <a:noAutofit/>
          </a:bodyPr>
          <a:lstStyle/>
          <a:p>
            <a:pPr lvl="0" algn="l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b="1" kern="1200" dirty="0" smtClean="0">
                <a:latin typeface="+mn-ea"/>
              </a:rPr>
              <a:t>분산 시스템 기술</a:t>
            </a:r>
            <a:endParaRPr lang="ko-KR" altLang="en-US" sz="1400" b="1" kern="1200" dirty="0">
              <a:latin typeface="+mn-ea"/>
            </a:endParaRPr>
          </a:p>
        </p:txBody>
      </p:sp>
      <p:sp>
        <p:nvSpPr>
          <p:cNvPr id="37" name="자유형 36"/>
          <p:cNvSpPr/>
          <p:nvPr/>
        </p:nvSpPr>
        <p:spPr>
          <a:xfrm>
            <a:off x="3539319" y="3553743"/>
            <a:ext cx="2880320" cy="952200"/>
          </a:xfrm>
          <a:custGeom>
            <a:avLst/>
            <a:gdLst>
              <a:gd name="connsiteX0" fmla="*/ 0 w 2880320"/>
              <a:gd name="connsiteY0" fmla="*/ 0 h 952200"/>
              <a:gd name="connsiteX1" fmla="*/ 2880320 w 2880320"/>
              <a:gd name="connsiteY1" fmla="*/ 0 h 952200"/>
              <a:gd name="connsiteX2" fmla="*/ 2880320 w 2880320"/>
              <a:gd name="connsiteY2" fmla="*/ 952200 h 952200"/>
              <a:gd name="connsiteX3" fmla="*/ 0 w 2880320"/>
              <a:gd name="connsiteY3" fmla="*/ 952200 h 952200"/>
              <a:gd name="connsiteX4" fmla="*/ 0 w 2880320"/>
              <a:gd name="connsiteY4" fmla="*/ 0 h 95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20" h="952200">
                <a:moveTo>
                  <a:pt x="0" y="0"/>
                </a:moveTo>
                <a:lnTo>
                  <a:pt x="2880320" y="0"/>
                </a:lnTo>
                <a:lnTo>
                  <a:pt x="2880320" y="952200"/>
                </a:lnTo>
                <a:lnTo>
                  <a:pt x="0" y="9522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50" tIns="12700" rIns="71120" bIns="12700" numCol="1" spcCol="1270" anchor="t" anchorCtr="0">
            <a:noAutofit/>
          </a:bodyPr>
          <a:lstStyle/>
          <a:p>
            <a:pPr marL="57150" lvl="1" indent="-57150" algn="l" defTabSz="444500" latinLnBrk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ko-KR" altLang="en-US" sz="1100" kern="1200" dirty="0" smtClean="0"/>
              <a:t> 분산 파일시스템</a:t>
            </a:r>
            <a:endParaRPr lang="ko-KR" altLang="en-US" sz="1100" kern="1200" dirty="0"/>
          </a:p>
          <a:p>
            <a:pPr marL="57150" lvl="1" indent="-57150" algn="l" defTabSz="444500" latinLnBrk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ko-KR" altLang="en-US" sz="1100" kern="1200" dirty="0" smtClean="0"/>
              <a:t> 분산 데이터 저장 및 관리</a:t>
            </a:r>
            <a:endParaRPr lang="ko-KR" altLang="en-US" sz="1100" kern="1200" dirty="0"/>
          </a:p>
          <a:p>
            <a:pPr marL="57150" lvl="1" indent="-57150" algn="l" defTabSz="444500" latinLnBrk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ko-KR" altLang="en-US" sz="1100" kern="1200" dirty="0" smtClean="0"/>
              <a:t> 분산 병렬처리</a:t>
            </a:r>
            <a:endParaRPr lang="ko-KR" altLang="en-US" sz="1100" kern="1200" dirty="0"/>
          </a:p>
          <a:p>
            <a:pPr marL="57150" lvl="1" indent="-57150" algn="l" defTabSz="444500" latinLnBrk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ko-KR" altLang="en-US" sz="1100" kern="1200" dirty="0" smtClean="0"/>
              <a:t> 분산 실시간 데이터 </a:t>
            </a:r>
            <a:r>
              <a:rPr lang="ko-KR" altLang="en-US" sz="1100" kern="1200" dirty="0" err="1" smtClean="0"/>
              <a:t>스트림</a:t>
            </a:r>
            <a:r>
              <a:rPr lang="ko-KR" altLang="en-US" sz="1100" kern="1200" dirty="0" smtClean="0"/>
              <a:t> 처리</a:t>
            </a:r>
            <a:endParaRPr lang="ko-KR" altLang="en-US" sz="1100" kern="1200" dirty="0"/>
          </a:p>
        </p:txBody>
      </p:sp>
      <p:sp>
        <p:nvSpPr>
          <p:cNvPr id="38" name="자유형 37"/>
          <p:cNvSpPr/>
          <p:nvPr/>
        </p:nvSpPr>
        <p:spPr>
          <a:xfrm>
            <a:off x="3539319" y="4368456"/>
            <a:ext cx="2781833" cy="432000"/>
          </a:xfrm>
          <a:custGeom>
            <a:avLst/>
            <a:gdLst>
              <a:gd name="connsiteX0" fmla="*/ 0 w 2880320"/>
              <a:gd name="connsiteY0" fmla="*/ 104571 h 627412"/>
              <a:gd name="connsiteX1" fmla="*/ 30628 w 2880320"/>
              <a:gd name="connsiteY1" fmla="*/ 30628 h 627412"/>
              <a:gd name="connsiteX2" fmla="*/ 104571 w 2880320"/>
              <a:gd name="connsiteY2" fmla="*/ 0 h 627412"/>
              <a:gd name="connsiteX3" fmla="*/ 2775749 w 2880320"/>
              <a:gd name="connsiteY3" fmla="*/ 0 h 627412"/>
              <a:gd name="connsiteX4" fmla="*/ 2849692 w 2880320"/>
              <a:gd name="connsiteY4" fmla="*/ 30628 h 627412"/>
              <a:gd name="connsiteX5" fmla="*/ 2880320 w 2880320"/>
              <a:gd name="connsiteY5" fmla="*/ 104571 h 627412"/>
              <a:gd name="connsiteX6" fmla="*/ 2880320 w 2880320"/>
              <a:gd name="connsiteY6" fmla="*/ 522841 h 627412"/>
              <a:gd name="connsiteX7" fmla="*/ 2849692 w 2880320"/>
              <a:gd name="connsiteY7" fmla="*/ 596784 h 627412"/>
              <a:gd name="connsiteX8" fmla="*/ 2775749 w 2880320"/>
              <a:gd name="connsiteY8" fmla="*/ 627412 h 627412"/>
              <a:gd name="connsiteX9" fmla="*/ 104571 w 2880320"/>
              <a:gd name="connsiteY9" fmla="*/ 627412 h 627412"/>
              <a:gd name="connsiteX10" fmla="*/ 30628 w 2880320"/>
              <a:gd name="connsiteY10" fmla="*/ 596784 h 627412"/>
              <a:gd name="connsiteX11" fmla="*/ 0 w 2880320"/>
              <a:gd name="connsiteY11" fmla="*/ 522841 h 627412"/>
              <a:gd name="connsiteX12" fmla="*/ 0 w 2880320"/>
              <a:gd name="connsiteY12" fmla="*/ 104571 h 627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0320" h="627412">
                <a:moveTo>
                  <a:pt x="0" y="104571"/>
                </a:moveTo>
                <a:cubicBezTo>
                  <a:pt x="0" y="76837"/>
                  <a:pt x="11017" y="50239"/>
                  <a:pt x="30628" y="30628"/>
                </a:cubicBezTo>
                <a:cubicBezTo>
                  <a:pt x="50239" y="11017"/>
                  <a:pt x="76837" y="0"/>
                  <a:pt x="104571" y="0"/>
                </a:cubicBezTo>
                <a:lnTo>
                  <a:pt x="2775749" y="0"/>
                </a:lnTo>
                <a:cubicBezTo>
                  <a:pt x="2803483" y="0"/>
                  <a:pt x="2830081" y="11017"/>
                  <a:pt x="2849692" y="30628"/>
                </a:cubicBezTo>
                <a:cubicBezTo>
                  <a:pt x="2869303" y="50239"/>
                  <a:pt x="2880320" y="76837"/>
                  <a:pt x="2880320" y="104571"/>
                </a:cubicBezTo>
                <a:lnTo>
                  <a:pt x="2880320" y="522841"/>
                </a:lnTo>
                <a:cubicBezTo>
                  <a:pt x="2880320" y="550575"/>
                  <a:pt x="2869303" y="577173"/>
                  <a:pt x="2849692" y="596784"/>
                </a:cubicBezTo>
                <a:cubicBezTo>
                  <a:pt x="2830081" y="616395"/>
                  <a:pt x="2803483" y="627412"/>
                  <a:pt x="2775749" y="627412"/>
                </a:cubicBezTo>
                <a:lnTo>
                  <a:pt x="104571" y="627412"/>
                </a:lnTo>
                <a:cubicBezTo>
                  <a:pt x="76837" y="627412"/>
                  <a:pt x="50239" y="616395"/>
                  <a:pt x="30628" y="596784"/>
                </a:cubicBezTo>
                <a:cubicBezTo>
                  <a:pt x="11017" y="577173"/>
                  <a:pt x="0" y="550575"/>
                  <a:pt x="0" y="522841"/>
                </a:cubicBezTo>
                <a:lnTo>
                  <a:pt x="0" y="1045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shade val="80000"/>
              <a:hueOff val="218909"/>
              <a:satOff val="-1431"/>
              <a:lumOff val="24554"/>
              <a:alphaOff val="0"/>
            </a:schemeClr>
          </a:fillRef>
          <a:effectRef idx="0">
            <a:schemeClr val="accent3">
              <a:shade val="80000"/>
              <a:hueOff val="218909"/>
              <a:satOff val="-1431"/>
              <a:lumOff val="2455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3968" tIns="83968" rIns="83968" bIns="83968" numCol="1" spcCol="1270" anchor="ctr" anchorCtr="0">
            <a:noAutofit/>
          </a:bodyPr>
          <a:lstStyle/>
          <a:p>
            <a:pPr lvl="0" algn="l" defTabSz="622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b="1" kern="1200" dirty="0" smtClean="0">
                <a:latin typeface="+mn-ea"/>
              </a:rPr>
              <a:t>보안 기술</a:t>
            </a:r>
            <a:endParaRPr lang="ko-KR" altLang="en-US" sz="1400" b="1" kern="1200" dirty="0">
              <a:latin typeface="+mn-ea"/>
            </a:endParaRPr>
          </a:p>
        </p:txBody>
      </p:sp>
      <p:sp>
        <p:nvSpPr>
          <p:cNvPr id="39" name="자유형 38"/>
          <p:cNvSpPr/>
          <p:nvPr/>
        </p:nvSpPr>
        <p:spPr>
          <a:xfrm>
            <a:off x="3539319" y="4814378"/>
            <a:ext cx="2880320" cy="952200"/>
          </a:xfrm>
          <a:custGeom>
            <a:avLst/>
            <a:gdLst>
              <a:gd name="connsiteX0" fmla="*/ 0 w 2880320"/>
              <a:gd name="connsiteY0" fmla="*/ 0 h 952200"/>
              <a:gd name="connsiteX1" fmla="*/ 2880320 w 2880320"/>
              <a:gd name="connsiteY1" fmla="*/ 0 h 952200"/>
              <a:gd name="connsiteX2" fmla="*/ 2880320 w 2880320"/>
              <a:gd name="connsiteY2" fmla="*/ 952200 h 952200"/>
              <a:gd name="connsiteX3" fmla="*/ 0 w 2880320"/>
              <a:gd name="connsiteY3" fmla="*/ 952200 h 952200"/>
              <a:gd name="connsiteX4" fmla="*/ 0 w 2880320"/>
              <a:gd name="connsiteY4" fmla="*/ 0 h 95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20" h="952200">
                <a:moveTo>
                  <a:pt x="0" y="0"/>
                </a:moveTo>
                <a:lnTo>
                  <a:pt x="2880320" y="0"/>
                </a:lnTo>
                <a:lnTo>
                  <a:pt x="2880320" y="952200"/>
                </a:lnTo>
                <a:lnTo>
                  <a:pt x="0" y="9522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50" tIns="12700" rIns="71120" bIns="12700" numCol="1" spcCol="1270" anchor="t" anchorCtr="0">
            <a:noAutofit/>
          </a:bodyPr>
          <a:lstStyle/>
          <a:p>
            <a:pPr marL="57150" lvl="1" indent="-57150" algn="l" defTabSz="444500" latinLnBrk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ko-KR" altLang="en-US" sz="1100" kern="1200" dirty="0" smtClean="0"/>
              <a:t> 프라이버시 </a:t>
            </a:r>
            <a:r>
              <a:rPr lang="en-US" altLang="ko-KR" sz="1100" kern="1200" dirty="0" smtClean="0"/>
              <a:t>&amp; </a:t>
            </a:r>
            <a:r>
              <a:rPr lang="ko-KR" altLang="en-US" sz="1100" kern="1200" dirty="0" smtClean="0"/>
              <a:t>데이터 보안</a:t>
            </a:r>
            <a:endParaRPr lang="ko-KR" altLang="en-US" sz="1100" kern="1200" dirty="0"/>
          </a:p>
          <a:p>
            <a:pPr marL="57150" lvl="1" indent="-57150" algn="l" defTabSz="444500" latinLnBrk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en-US" altLang="ko-KR" sz="1100" kern="1200" dirty="0" smtClean="0"/>
              <a:t> Trustworthy </a:t>
            </a:r>
            <a:r>
              <a:rPr lang="ko-KR" altLang="en-US" sz="1100" kern="1200" dirty="0" smtClean="0"/>
              <a:t>컴퓨팅</a:t>
            </a:r>
            <a:endParaRPr lang="ko-KR" altLang="en-US" sz="1100" kern="1200" dirty="0"/>
          </a:p>
          <a:p>
            <a:pPr marL="57150" lvl="1" indent="-57150" algn="l" defTabSz="444500" latinLnBrk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ko-KR" altLang="en-US" sz="1100" kern="1200" dirty="0" smtClean="0"/>
              <a:t> </a:t>
            </a:r>
            <a:r>
              <a:rPr lang="ko-KR" altLang="en-US" sz="1100" kern="1200" dirty="0" err="1" smtClean="0"/>
              <a:t>클라우드</a:t>
            </a:r>
            <a:r>
              <a:rPr lang="ko-KR" altLang="en-US" sz="1100" kern="1200" dirty="0" smtClean="0"/>
              <a:t> </a:t>
            </a:r>
            <a:r>
              <a:rPr lang="en-US" altLang="ko-KR" sz="1100" kern="1200" dirty="0" smtClean="0"/>
              <a:t>SSO</a:t>
            </a:r>
            <a:endParaRPr lang="ko-KR" altLang="en-US" sz="1100" kern="1200" dirty="0"/>
          </a:p>
          <a:p>
            <a:pPr marL="57150" lvl="1" indent="-57150" algn="l" defTabSz="444500" latinLnBrk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ko-KR" altLang="en-US" sz="1100" kern="1200" dirty="0" smtClean="0"/>
              <a:t> </a:t>
            </a:r>
            <a:r>
              <a:rPr lang="ko-KR" altLang="en-US" sz="1100" kern="1200" dirty="0" err="1" smtClean="0"/>
              <a:t>클라우드</a:t>
            </a:r>
            <a:r>
              <a:rPr lang="ko-KR" altLang="en-US" sz="1100" kern="1200" dirty="0" smtClean="0"/>
              <a:t> 네트워크 보안</a:t>
            </a:r>
            <a:endParaRPr lang="ko-KR" altLang="en-US" sz="1100" kern="1200" dirty="0"/>
          </a:p>
        </p:txBody>
      </p:sp>
      <p:sp>
        <p:nvSpPr>
          <p:cNvPr id="41" name="자유형 40"/>
          <p:cNvSpPr/>
          <p:nvPr/>
        </p:nvSpPr>
        <p:spPr>
          <a:xfrm>
            <a:off x="6662142" y="1849017"/>
            <a:ext cx="2781833" cy="432000"/>
          </a:xfrm>
          <a:custGeom>
            <a:avLst/>
            <a:gdLst>
              <a:gd name="connsiteX0" fmla="*/ 0 w 2880320"/>
              <a:gd name="connsiteY0" fmla="*/ 74206 h 445227"/>
              <a:gd name="connsiteX1" fmla="*/ 21735 w 2880320"/>
              <a:gd name="connsiteY1" fmla="*/ 21734 h 445227"/>
              <a:gd name="connsiteX2" fmla="*/ 74207 w 2880320"/>
              <a:gd name="connsiteY2" fmla="*/ 0 h 445227"/>
              <a:gd name="connsiteX3" fmla="*/ 2806114 w 2880320"/>
              <a:gd name="connsiteY3" fmla="*/ 0 h 445227"/>
              <a:gd name="connsiteX4" fmla="*/ 2858586 w 2880320"/>
              <a:gd name="connsiteY4" fmla="*/ 21735 h 445227"/>
              <a:gd name="connsiteX5" fmla="*/ 2880320 w 2880320"/>
              <a:gd name="connsiteY5" fmla="*/ 74207 h 445227"/>
              <a:gd name="connsiteX6" fmla="*/ 2880320 w 2880320"/>
              <a:gd name="connsiteY6" fmla="*/ 371021 h 445227"/>
              <a:gd name="connsiteX7" fmla="*/ 2858586 w 2880320"/>
              <a:gd name="connsiteY7" fmla="*/ 423493 h 445227"/>
              <a:gd name="connsiteX8" fmla="*/ 2806114 w 2880320"/>
              <a:gd name="connsiteY8" fmla="*/ 445227 h 445227"/>
              <a:gd name="connsiteX9" fmla="*/ 74206 w 2880320"/>
              <a:gd name="connsiteY9" fmla="*/ 445227 h 445227"/>
              <a:gd name="connsiteX10" fmla="*/ 21734 w 2880320"/>
              <a:gd name="connsiteY10" fmla="*/ 423493 h 445227"/>
              <a:gd name="connsiteX11" fmla="*/ 0 w 2880320"/>
              <a:gd name="connsiteY11" fmla="*/ 371021 h 445227"/>
              <a:gd name="connsiteX12" fmla="*/ 0 w 2880320"/>
              <a:gd name="connsiteY12" fmla="*/ 74206 h 44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0320" h="445227">
                <a:moveTo>
                  <a:pt x="0" y="74206"/>
                </a:moveTo>
                <a:cubicBezTo>
                  <a:pt x="0" y="54525"/>
                  <a:pt x="7818" y="35651"/>
                  <a:pt x="21735" y="21734"/>
                </a:cubicBezTo>
                <a:cubicBezTo>
                  <a:pt x="35651" y="7818"/>
                  <a:pt x="54526" y="0"/>
                  <a:pt x="74207" y="0"/>
                </a:cubicBezTo>
                <a:lnTo>
                  <a:pt x="2806114" y="0"/>
                </a:lnTo>
                <a:cubicBezTo>
                  <a:pt x="2825795" y="0"/>
                  <a:pt x="2844669" y="7818"/>
                  <a:pt x="2858586" y="21735"/>
                </a:cubicBezTo>
                <a:cubicBezTo>
                  <a:pt x="2872502" y="35651"/>
                  <a:pt x="2880320" y="54526"/>
                  <a:pt x="2880320" y="74207"/>
                </a:cubicBezTo>
                <a:lnTo>
                  <a:pt x="2880320" y="371021"/>
                </a:lnTo>
                <a:cubicBezTo>
                  <a:pt x="2880320" y="390702"/>
                  <a:pt x="2872502" y="409576"/>
                  <a:pt x="2858586" y="423493"/>
                </a:cubicBezTo>
                <a:cubicBezTo>
                  <a:pt x="2844670" y="437409"/>
                  <a:pt x="2825795" y="445227"/>
                  <a:pt x="2806114" y="445227"/>
                </a:cubicBezTo>
                <a:lnTo>
                  <a:pt x="74206" y="445227"/>
                </a:lnTo>
                <a:cubicBezTo>
                  <a:pt x="54525" y="445227"/>
                  <a:pt x="35651" y="437409"/>
                  <a:pt x="21734" y="423493"/>
                </a:cubicBezTo>
                <a:cubicBezTo>
                  <a:pt x="7818" y="409577"/>
                  <a:pt x="0" y="390702"/>
                  <a:pt x="0" y="371021"/>
                </a:cubicBezTo>
                <a:lnTo>
                  <a:pt x="0" y="7420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1264" tIns="71264" rIns="71264" bIns="71264" numCol="1" spcCol="1270" anchor="ctr" anchorCtr="0">
            <a:noAutofit/>
          </a:bodyPr>
          <a:lstStyle/>
          <a:p>
            <a:pPr lvl="0" algn="l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b="1" kern="1200" dirty="0" err="1" smtClean="0">
                <a:latin typeface="+mn-ea"/>
              </a:rPr>
              <a:t>SaaS</a:t>
            </a:r>
            <a:r>
              <a:rPr lang="en-US" altLang="ko-KR" sz="1400" b="1" kern="1200" dirty="0" smtClean="0">
                <a:latin typeface="+mn-ea"/>
              </a:rPr>
              <a:t> </a:t>
            </a:r>
            <a:r>
              <a:rPr lang="ko-KR" altLang="en-US" sz="1400" b="1" kern="1200" dirty="0" smtClean="0">
                <a:latin typeface="+mn-ea"/>
              </a:rPr>
              <a:t>플랫폼 기술</a:t>
            </a:r>
            <a:endParaRPr lang="ko-KR" altLang="en-US" sz="1400" b="1" kern="1200" dirty="0">
              <a:latin typeface="+mn-ea"/>
            </a:endParaRPr>
          </a:p>
        </p:txBody>
      </p:sp>
      <p:sp>
        <p:nvSpPr>
          <p:cNvPr id="42" name="자유형 41"/>
          <p:cNvSpPr/>
          <p:nvPr/>
        </p:nvSpPr>
        <p:spPr>
          <a:xfrm>
            <a:off x="6662142" y="2295530"/>
            <a:ext cx="2880320" cy="726569"/>
          </a:xfrm>
          <a:custGeom>
            <a:avLst/>
            <a:gdLst>
              <a:gd name="connsiteX0" fmla="*/ 0 w 2880320"/>
              <a:gd name="connsiteY0" fmla="*/ 0 h 726569"/>
              <a:gd name="connsiteX1" fmla="*/ 2880320 w 2880320"/>
              <a:gd name="connsiteY1" fmla="*/ 0 h 726569"/>
              <a:gd name="connsiteX2" fmla="*/ 2880320 w 2880320"/>
              <a:gd name="connsiteY2" fmla="*/ 726569 h 726569"/>
              <a:gd name="connsiteX3" fmla="*/ 0 w 2880320"/>
              <a:gd name="connsiteY3" fmla="*/ 726569 h 726569"/>
              <a:gd name="connsiteX4" fmla="*/ 0 w 2880320"/>
              <a:gd name="connsiteY4" fmla="*/ 0 h 72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20" h="726569">
                <a:moveTo>
                  <a:pt x="0" y="0"/>
                </a:moveTo>
                <a:lnTo>
                  <a:pt x="2880320" y="0"/>
                </a:lnTo>
                <a:lnTo>
                  <a:pt x="2880320" y="726569"/>
                </a:lnTo>
                <a:lnTo>
                  <a:pt x="0" y="72656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50" tIns="16510" rIns="92456" bIns="16510" numCol="1" spcCol="1270" anchor="t" anchorCtr="0">
            <a:noAutofit/>
          </a:bodyPr>
          <a:lstStyle/>
          <a:p>
            <a:pPr marL="57150" lvl="1" indent="-57150" algn="l" defTabSz="444500" latinLnBrk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en-US" altLang="ko-KR" sz="1100" kern="1200" dirty="0" smtClean="0"/>
              <a:t> Multi-tenant</a:t>
            </a:r>
            <a:endParaRPr lang="ko-KR" altLang="en-US" sz="1100" kern="1200" dirty="0"/>
          </a:p>
          <a:p>
            <a:pPr marL="57150" lvl="1" indent="-57150" algn="l" defTabSz="444500" latinLnBrk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ko-KR" altLang="en-US" sz="1100" kern="1200" dirty="0" smtClean="0"/>
              <a:t> 애플리케이션 생성 환경</a:t>
            </a:r>
            <a:endParaRPr lang="ko-KR" altLang="en-US" sz="1100" kern="1200" dirty="0"/>
          </a:p>
          <a:p>
            <a:pPr marL="57150" lvl="1" indent="-57150" algn="l" defTabSz="444500" latinLnBrk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en-US" altLang="ko-KR" sz="1100" kern="1200" dirty="0" smtClean="0"/>
              <a:t> Legacy </a:t>
            </a:r>
            <a:r>
              <a:rPr lang="ko-KR" altLang="en-US" sz="1100" kern="1200" dirty="0" smtClean="0"/>
              <a:t>시스템 연동</a:t>
            </a:r>
            <a:endParaRPr lang="ko-KR" altLang="en-US" sz="1100" kern="1200" dirty="0"/>
          </a:p>
        </p:txBody>
      </p:sp>
      <p:sp>
        <p:nvSpPr>
          <p:cNvPr id="43" name="자유형 42"/>
          <p:cNvSpPr/>
          <p:nvPr/>
        </p:nvSpPr>
        <p:spPr>
          <a:xfrm>
            <a:off x="6662142" y="3098296"/>
            <a:ext cx="2781833" cy="432000"/>
          </a:xfrm>
          <a:custGeom>
            <a:avLst/>
            <a:gdLst>
              <a:gd name="connsiteX0" fmla="*/ 0 w 2880320"/>
              <a:gd name="connsiteY0" fmla="*/ 67971 h 407818"/>
              <a:gd name="connsiteX1" fmla="*/ 19908 w 2880320"/>
              <a:gd name="connsiteY1" fmla="*/ 19908 h 407818"/>
              <a:gd name="connsiteX2" fmla="*/ 67971 w 2880320"/>
              <a:gd name="connsiteY2" fmla="*/ 0 h 407818"/>
              <a:gd name="connsiteX3" fmla="*/ 2812349 w 2880320"/>
              <a:gd name="connsiteY3" fmla="*/ 0 h 407818"/>
              <a:gd name="connsiteX4" fmla="*/ 2860412 w 2880320"/>
              <a:gd name="connsiteY4" fmla="*/ 19908 h 407818"/>
              <a:gd name="connsiteX5" fmla="*/ 2880320 w 2880320"/>
              <a:gd name="connsiteY5" fmla="*/ 67971 h 407818"/>
              <a:gd name="connsiteX6" fmla="*/ 2880320 w 2880320"/>
              <a:gd name="connsiteY6" fmla="*/ 339847 h 407818"/>
              <a:gd name="connsiteX7" fmla="*/ 2860412 w 2880320"/>
              <a:gd name="connsiteY7" fmla="*/ 387910 h 407818"/>
              <a:gd name="connsiteX8" fmla="*/ 2812349 w 2880320"/>
              <a:gd name="connsiteY8" fmla="*/ 407818 h 407818"/>
              <a:gd name="connsiteX9" fmla="*/ 67971 w 2880320"/>
              <a:gd name="connsiteY9" fmla="*/ 407818 h 407818"/>
              <a:gd name="connsiteX10" fmla="*/ 19908 w 2880320"/>
              <a:gd name="connsiteY10" fmla="*/ 387910 h 407818"/>
              <a:gd name="connsiteX11" fmla="*/ 0 w 2880320"/>
              <a:gd name="connsiteY11" fmla="*/ 339847 h 407818"/>
              <a:gd name="connsiteX12" fmla="*/ 0 w 2880320"/>
              <a:gd name="connsiteY12" fmla="*/ 67971 h 407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0320" h="407818">
                <a:moveTo>
                  <a:pt x="0" y="67971"/>
                </a:moveTo>
                <a:cubicBezTo>
                  <a:pt x="0" y="49944"/>
                  <a:pt x="7161" y="32655"/>
                  <a:pt x="19908" y="19908"/>
                </a:cubicBezTo>
                <a:cubicBezTo>
                  <a:pt x="32655" y="7161"/>
                  <a:pt x="49944" y="0"/>
                  <a:pt x="67971" y="0"/>
                </a:cubicBezTo>
                <a:lnTo>
                  <a:pt x="2812349" y="0"/>
                </a:lnTo>
                <a:cubicBezTo>
                  <a:pt x="2830376" y="0"/>
                  <a:pt x="2847665" y="7161"/>
                  <a:pt x="2860412" y="19908"/>
                </a:cubicBezTo>
                <a:cubicBezTo>
                  <a:pt x="2873159" y="32655"/>
                  <a:pt x="2880320" y="49944"/>
                  <a:pt x="2880320" y="67971"/>
                </a:cubicBezTo>
                <a:lnTo>
                  <a:pt x="2880320" y="339847"/>
                </a:lnTo>
                <a:cubicBezTo>
                  <a:pt x="2880320" y="357874"/>
                  <a:pt x="2873159" y="375163"/>
                  <a:pt x="2860412" y="387910"/>
                </a:cubicBezTo>
                <a:cubicBezTo>
                  <a:pt x="2847665" y="400657"/>
                  <a:pt x="2830376" y="407818"/>
                  <a:pt x="2812349" y="407818"/>
                </a:cubicBezTo>
                <a:lnTo>
                  <a:pt x="67971" y="407818"/>
                </a:lnTo>
                <a:cubicBezTo>
                  <a:pt x="49944" y="407818"/>
                  <a:pt x="32655" y="400657"/>
                  <a:pt x="19908" y="387910"/>
                </a:cubicBezTo>
                <a:cubicBezTo>
                  <a:pt x="7161" y="375163"/>
                  <a:pt x="0" y="357874"/>
                  <a:pt x="0" y="339847"/>
                </a:cubicBezTo>
                <a:lnTo>
                  <a:pt x="0" y="6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shade val="80000"/>
              <a:hueOff val="-11957"/>
              <a:satOff val="-1341"/>
              <a:lumOff val="8560"/>
              <a:alphaOff val="0"/>
            </a:schemeClr>
          </a:fillRef>
          <a:effectRef idx="0">
            <a:schemeClr val="accent2">
              <a:shade val="80000"/>
              <a:hueOff val="-11957"/>
              <a:satOff val="-1341"/>
              <a:lumOff val="856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38" tIns="69438" rIns="69438" bIns="69438" numCol="1" spcCol="1270" anchor="ctr" anchorCtr="0">
            <a:noAutofit/>
          </a:bodyPr>
          <a:lstStyle/>
          <a:p>
            <a:pPr lvl="0" algn="l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b="1" kern="1200" dirty="0" smtClean="0">
                <a:latin typeface="+mn-ea"/>
              </a:rPr>
              <a:t>응용 컴포넌트 기술</a:t>
            </a:r>
            <a:endParaRPr lang="ko-KR" altLang="en-US" sz="1400" b="1" kern="1200" dirty="0">
              <a:latin typeface="+mn-ea"/>
            </a:endParaRPr>
          </a:p>
        </p:txBody>
      </p:sp>
      <p:sp>
        <p:nvSpPr>
          <p:cNvPr id="44" name="자유형 43"/>
          <p:cNvSpPr/>
          <p:nvPr/>
        </p:nvSpPr>
        <p:spPr>
          <a:xfrm>
            <a:off x="6662142" y="3553743"/>
            <a:ext cx="2880320" cy="726569"/>
          </a:xfrm>
          <a:custGeom>
            <a:avLst/>
            <a:gdLst>
              <a:gd name="connsiteX0" fmla="*/ 0 w 2880320"/>
              <a:gd name="connsiteY0" fmla="*/ 0 h 726569"/>
              <a:gd name="connsiteX1" fmla="*/ 2880320 w 2880320"/>
              <a:gd name="connsiteY1" fmla="*/ 0 h 726569"/>
              <a:gd name="connsiteX2" fmla="*/ 2880320 w 2880320"/>
              <a:gd name="connsiteY2" fmla="*/ 726569 h 726569"/>
              <a:gd name="connsiteX3" fmla="*/ 0 w 2880320"/>
              <a:gd name="connsiteY3" fmla="*/ 726569 h 726569"/>
              <a:gd name="connsiteX4" fmla="*/ 0 w 2880320"/>
              <a:gd name="connsiteY4" fmla="*/ 0 h 72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20" h="726569">
                <a:moveTo>
                  <a:pt x="0" y="0"/>
                </a:moveTo>
                <a:lnTo>
                  <a:pt x="2880320" y="0"/>
                </a:lnTo>
                <a:lnTo>
                  <a:pt x="2880320" y="726569"/>
                </a:lnTo>
                <a:lnTo>
                  <a:pt x="0" y="72656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50" tIns="16510" rIns="92456" bIns="16510" numCol="1" spcCol="1270" anchor="t" anchorCtr="0">
            <a:noAutofit/>
          </a:bodyPr>
          <a:lstStyle/>
          <a:p>
            <a:pPr marL="57150" lvl="1" indent="-57150" algn="l" defTabSz="444500" latinLnBrk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ko-KR" altLang="en-US" sz="1100" kern="1200" dirty="0" smtClean="0"/>
              <a:t> 서비스 운영 및 응용 </a:t>
            </a:r>
            <a:r>
              <a:rPr lang="en-US" altLang="ko-KR" sz="1100" kern="1200" dirty="0" smtClean="0"/>
              <a:t>Open API</a:t>
            </a:r>
            <a:endParaRPr lang="ko-KR" altLang="en-US" sz="1100" kern="1200" dirty="0"/>
          </a:p>
          <a:p>
            <a:pPr marL="57150" lvl="1" indent="-57150" algn="l" defTabSz="444500" latinLnBrk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ko-KR" altLang="en-US" sz="1100" kern="1200" dirty="0" smtClean="0"/>
              <a:t> </a:t>
            </a:r>
            <a:r>
              <a:rPr lang="ko-KR" altLang="en-US" sz="1100" kern="1200" dirty="0" err="1" smtClean="0"/>
              <a:t>클라우드</a:t>
            </a:r>
            <a:r>
              <a:rPr lang="ko-KR" altLang="en-US" sz="1100" kern="1200" dirty="0" smtClean="0"/>
              <a:t> </a:t>
            </a:r>
            <a:r>
              <a:rPr lang="en-US" altLang="ko-KR" sz="1100" kern="1200" dirty="0" smtClean="0"/>
              <a:t>S/W </a:t>
            </a:r>
            <a:r>
              <a:rPr lang="ko-KR" altLang="en-US" sz="1100" kern="1200" dirty="0" smtClean="0"/>
              <a:t>컴포넌트</a:t>
            </a:r>
            <a:endParaRPr lang="ko-KR" altLang="en-US" sz="1100" kern="1200" dirty="0"/>
          </a:p>
          <a:p>
            <a:pPr marL="57150" lvl="1" indent="-57150" algn="l" defTabSz="444500" latinLnBrk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ko-KR" altLang="en-US" sz="1100" kern="1200" dirty="0" smtClean="0"/>
              <a:t> 컴포넌트 연동</a:t>
            </a:r>
            <a:endParaRPr lang="ko-KR" altLang="en-US" sz="1100" kern="1200" dirty="0"/>
          </a:p>
        </p:txBody>
      </p:sp>
      <p:sp>
        <p:nvSpPr>
          <p:cNvPr id="45" name="자유형 44"/>
          <p:cNvSpPr/>
          <p:nvPr/>
        </p:nvSpPr>
        <p:spPr>
          <a:xfrm>
            <a:off x="6662142" y="4368456"/>
            <a:ext cx="2781833" cy="432000"/>
          </a:xfrm>
          <a:custGeom>
            <a:avLst/>
            <a:gdLst>
              <a:gd name="connsiteX0" fmla="*/ 0 w 2880320"/>
              <a:gd name="connsiteY0" fmla="*/ 67971 h 407818"/>
              <a:gd name="connsiteX1" fmla="*/ 19908 w 2880320"/>
              <a:gd name="connsiteY1" fmla="*/ 19908 h 407818"/>
              <a:gd name="connsiteX2" fmla="*/ 67971 w 2880320"/>
              <a:gd name="connsiteY2" fmla="*/ 0 h 407818"/>
              <a:gd name="connsiteX3" fmla="*/ 2812349 w 2880320"/>
              <a:gd name="connsiteY3" fmla="*/ 0 h 407818"/>
              <a:gd name="connsiteX4" fmla="*/ 2860412 w 2880320"/>
              <a:gd name="connsiteY4" fmla="*/ 19908 h 407818"/>
              <a:gd name="connsiteX5" fmla="*/ 2880320 w 2880320"/>
              <a:gd name="connsiteY5" fmla="*/ 67971 h 407818"/>
              <a:gd name="connsiteX6" fmla="*/ 2880320 w 2880320"/>
              <a:gd name="connsiteY6" fmla="*/ 339847 h 407818"/>
              <a:gd name="connsiteX7" fmla="*/ 2860412 w 2880320"/>
              <a:gd name="connsiteY7" fmla="*/ 387910 h 407818"/>
              <a:gd name="connsiteX8" fmla="*/ 2812349 w 2880320"/>
              <a:gd name="connsiteY8" fmla="*/ 407818 h 407818"/>
              <a:gd name="connsiteX9" fmla="*/ 67971 w 2880320"/>
              <a:gd name="connsiteY9" fmla="*/ 407818 h 407818"/>
              <a:gd name="connsiteX10" fmla="*/ 19908 w 2880320"/>
              <a:gd name="connsiteY10" fmla="*/ 387910 h 407818"/>
              <a:gd name="connsiteX11" fmla="*/ 0 w 2880320"/>
              <a:gd name="connsiteY11" fmla="*/ 339847 h 407818"/>
              <a:gd name="connsiteX12" fmla="*/ 0 w 2880320"/>
              <a:gd name="connsiteY12" fmla="*/ 67971 h 407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0320" h="407818">
                <a:moveTo>
                  <a:pt x="0" y="67971"/>
                </a:moveTo>
                <a:cubicBezTo>
                  <a:pt x="0" y="49944"/>
                  <a:pt x="7161" y="32655"/>
                  <a:pt x="19908" y="19908"/>
                </a:cubicBezTo>
                <a:cubicBezTo>
                  <a:pt x="32655" y="7161"/>
                  <a:pt x="49944" y="0"/>
                  <a:pt x="67971" y="0"/>
                </a:cubicBezTo>
                <a:lnTo>
                  <a:pt x="2812349" y="0"/>
                </a:lnTo>
                <a:cubicBezTo>
                  <a:pt x="2830376" y="0"/>
                  <a:pt x="2847665" y="7161"/>
                  <a:pt x="2860412" y="19908"/>
                </a:cubicBezTo>
                <a:cubicBezTo>
                  <a:pt x="2873159" y="32655"/>
                  <a:pt x="2880320" y="49944"/>
                  <a:pt x="2880320" y="67971"/>
                </a:cubicBezTo>
                <a:lnTo>
                  <a:pt x="2880320" y="339847"/>
                </a:lnTo>
                <a:cubicBezTo>
                  <a:pt x="2880320" y="357874"/>
                  <a:pt x="2873159" y="375163"/>
                  <a:pt x="2860412" y="387910"/>
                </a:cubicBezTo>
                <a:cubicBezTo>
                  <a:pt x="2847665" y="400657"/>
                  <a:pt x="2830376" y="407818"/>
                  <a:pt x="2812349" y="407818"/>
                </a:cubicBezTo>
                <a:lnTo>
                  <a:pt x="67971" y="407818"/>
                </a:lnTo>
                <a:cubicBezTo>
                  <a:pt x="49944" y="407818"/>
                  <a:pt x="32655" y="400657"/>
                  <a:pt x="19908" y="387910"/>
                </a:cubicBezTo>
                <a:cubicBezTo>
                  <a:pt x="7161" y="375163"/>
                  <a:pt x="0" y="357874"/>
                  <a:pt x="0" y="339847"/>
                </a:cubicBezTo>
                <a:lnTo>
                  <a:pt x="0" y="6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shade val="80000"/>
              <a:hueOff val="-23915"/>
              <a:satOff val="-2683"/>
              <a:lumOff val="17120"/>
              <a:alphaOff val="0"/>
            </a:schemeClr>
          </a:fillRef>
          <a:effectRef idx="0">
            <a:schemeClr val="accent2">
              <a:shade val="80000"/>
              <a:hueOff val="-23915"/>
              <a:satOff val="-2683"/>
              <a:lumOff val="1712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38" tIns="69438" rIns="69438" bIns="69438" numCol="1" spcCol="1270" anchor="ctr" anchorCtr="0">
            <a:noAutofit/>
          </a:bodyPr>
          <a:lstStyle/>
          <a:p>
            <a:pPr lvl="0" algn="l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b="1" kern="1200" dirty="0" smtClean="0">
                <a:latin typeface="+mn-ea"/>
              </a:rPr>
              <a:t>서비스 개발 기술</a:t>
            </a:r>
            <a:endParaRPr lang="ko-KR" altLang="en-US" sz="1400" b="1" kern="1200" dirty="0">
              <a:latin typeface="+mn-ea"/>
            </a:endParaRPr>
          </a:p>
        </p:txBody>
      </p:sp>
      <p:sp>
        <p:nvSpPr>
          <p:cNvPr id="46" name="자유형 45"/>
          <p:cNvSpPr/>
          <p:nvPr/>
        </p:nvSpPr>
        <p:spPr>
          <a:xfrm>
            <a:off x="6662142" y="4814378"/>
            <a:ext cx="2880320" cy="484380"/>
          </a:xfrm>
          <a:custGeom>
            <a:avLst/>
            <a:gdLst>
              <a:gd name="connsiteX0" fmla="*/ 0 w 2880320"/>
              <a:gd name="connsiteY0" fmla="*/ 0 h 484380"/>
              <a:gd name="connsiteX1" fmla="*/ 2880320 w 2880320"/>
              <a:gd name="connsiteY1" fmla="*/ 0 h 484380"/>
              <a:gd name="connsiteX2" fmla="*/ 2880320 w 2880320"/>
              <a:gd name="connsiteY2" fmla="*/ 484380 h 484380"/>
              <a:gd name="connsiteX3" fmla="*/ 0 w 2880320"/>
              <a:gd name="connsiteY3" fmla="*/ 484380 h 484380"/>
              <a:gd name="connsiteX4" fmla="*/ 0 w 2880320"/>
              <a:gd name="connsiteY4" fmla="*/ 0 h 484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20" h="484380">
                <a:moveTo>
                  <a:pt x="0" y="0"/>
                </a:moveTo>
                <a:lnTo>
                  <a:pt x="2880320" y="0"/>
                </a:lnTo>
                <a:lnTo>
                  <a:pt x="2880320" y="484380"/>
                </a:lnTo>
                <a:lnTo>
                  <a:pt x="0" y="4843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50" tIns="16510" rIns="92456" bIns="16510" numCol="1" spcCol="1270" anchor="t" anchorCtr="0">
            <a:noAutofit/>
          </a:bodyPr>
          <a:lstStyle/>
          <a:p>
            <a:pPr marL="57150" lvl="1" indent="-57150" algn="l" defTabSz="444500" latinLnBrk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ko-KR" altLang="en-US" sz="1100" kern="1200" dirty="0" smtClean="0"/>
              <a:t> </a:t>
            </a:r>
            <a:r>
              <a:rPr lang="ko-KR" altLang="en-US" sz="1100" kern="1200" dirty="0" err="1" smtClean="0"/>
              <a:t>웹기반</a:t>
            </a:r>
            <a:r>
              <a:rPr lang="ko-KR" altLang="en-US" sz="1100" kern="1200" dirty="0" smtClean="0"/>
              <a:t> 개발 도구</a:t>
            </a:r>
            <a:endParaRPr lang="ko-KR" altLang="en-US" sz="1100" kern="1200" dirty="0"/>
          </a:p>
          <a:p>
            <a:pPr marL="57150" lvl="1" indent="-57150" algn="l" defTabSz="444500" latinLnBrk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ko-KR" altLang="en-US" sz="1100" kern="1200" dirty="0" smtClean="0"/>
              <a:t> 분산 </a:t>
            </a:r>
            <a:r>
              <a:rPr lang="ko-KR" altLang="en-US" sz="1100" kern="1200" dirty="0" err="1" smtClean="0"/>
              <a:t>클라우드</a:t>
            </a:r>
            <a:r>
              <a:rPr lang="ko-KR" altLang="en-US" sz="1100" kern="1200" dirty="0" smtClean="0"/>
              <a:t> 서비스 디버깅</a:t>
            </a:r>
            <a:endParaRPr lang="ko-KR" altLang="en-US" sz="1100" kern="1200" dirty="0"/>
          </a:p>
        </p:txBody>
      </p:sp>
      <p:sp>
        <p:nvSpPr>
          <p:cNvPr id="47" name="자유형 46"/>
          <p:cNvSpPr/>
          <p:nvPr/>
        </p:nvSpPr>
        <p:spPr>
          <a:xfrm>
            <a:off x="6662142" y="5327329"/>
            <a:ext cx="2781833" cy="432000"/>
          </a:xfrm>
          <a:custGeom>
            <a:avLst/>
            <a:gdLst>
              <a:gd name="connsiteX0" fmla="*/ 0 w 2880320"/>
              <a:gd name="connsiteY0" fmla="*/ 67971 h 407818"/>
              <a:gd name="connsiteX1" fmla="*/ 19908 w 2880320"/>
              <a:gd name="connsiteY1" fmla="*/ 19908 h 407818"/>
              <a:gd name="connsiteX2" fmla="*/ 67971 w 2880320"/>
              <a:gd name="connsiteY2" fmla="*/ 0 h 407818"/>
              <a:gd name="connsiteX3" fmla="*/ 2812349 w 2880320"/>
              <a:gd name="connsiteY3" fmla="*/ 0 h 407818"/>
              <a:gd name="connsiteX4" fmla="*/ 2860412 w 2880320"/>
              <a:gd name="connsiteY4" fmla="*/ 19908 h 407818"/>
              <a:gd name="connsiteX5" fmla="*/ 2880320 w 2880320"/>
              <a:gd name="connsiteY5" fmla="*/ 67971 h 407818"/>
              <a:gd name="connsiteX6" fmla="*/ 2880320 w 2880320"/>
              <a:gd name="connsiteY6" fmla="*/ 339847 h 407818"/>
              <a:gd name="connsiteX7" fmla="*/ 2860412 w 2880320"/>
              <a:gd name="connsiteY7" fmla="*/ 387910 h 407818"/>
              <a:gd name="connsiteX8" fmla="*/ 2812349 w 2880320"/>
              <a:gd name="connsiteY8" fmla="*/ 407818 h 407818"/>
              <a:gd name="connsiteX9" fmla="*/ 67971 w 2880320"/>
              <a:gd name="connsiteY9" fmla="*/ 407818 h 407818"/>
              <a:gd name="connsiteX10" fmla="*/ 19908 w 2880320"/>
              <a:gd name="connsiteY10" fmla="*/ 387910 h 407818"/>
              <a:gd name="connsiteX11" fmla="*/ 0 w 2880320"/>
              <a:gd name="connsiteY11" fmla="*/ 339847 h 407818"/>
              <a:gd name="connsiteX12" fmla="*/ 0 w 2880320"/>
              <a:gd name="connsiteY12" fmla="*/ 67971 h 407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80320" h="407818">
                <a:moveTo>
                  <a:pt x="0" y="67971"/>
                </a:moveTo>
                <a:cubicBezTo>
                  <a:pt x="0" y="49944"/>
                  <a:pt x="7161" y="32655"/>
                  <a:pt x="19908" y="19908"/>
                </a:cubicBezTo>
                <a:cubicBezTo>
                  <a:pt x="32655" y="7161"/>
                  <a:pt x="49944" y="0"/>
                  <a:pt x="67971" y="0"/>
                </a:cubicBezTo>
                <a:lnTo>
                  <a:pt x="2812349" y="0"/>
                </a:lnTo>
                <a:cubicBezTo>
                  <a:pt x="2830376" y="0"/>
                  <a:pt x="2847665" y="7161"/>
                  <a:pt x="2860412" y="19908"/>
                </a:cubicBezTo>
                <a:cubicBezTo>
                  <a:pt x="2873159" y="32655"/>
                  <a:pt x="2880320" y="49944"/>
                  <a:pt x="2880320" y="67971"/>
                </a:cubicBezTo>
                <a:lnTo>
                  <a:pt x="2880320" y="339847"/>
                </a:lnTo>
                <a:cubicBezTo>
                  <a:pt x="2880320" y="357874"/>
                  <a:pt x="2873159" y="375163"/>
                  <a:pt x="2860412" y="387910"/>
                </a:cubicBezTo>
                <a:cubicBezTo>
                  <a:pt x="2847665" y="400657"/>
                  <a:pt x="2830376" y="407818"/>
                  <a:pt x="2812349" y="407818"/>
                </a:cubicBezTo>
                <a:lnTo>
                  <a:pt x="67971" y="407818"/>
                </a:lnTo>
                <a:cubicBezTo>
                  <a:pt x="49944" y="407818"/>
                  <a:pt x="32655" y="400657"/>
                  <a:pt x="19908" y="387910"/>
                </a:cubicBezTo>
                <a:cubicBezTo>
                  <a:pt x="7161" y="375163"/>
                  <a:pt x="0" y="357874"/>
                  <a:pt x="0" y="339847"/>
                </a:cubicBezTo>
                <a:lnTo>
                  <a:pt x="0" y="6797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shade val="80000"/>
              <a:hueOff val="-35872"/>
              <a:satOff val="-4024"/>
              <a:lumOff val="25680"/>
              <a:alphaOff val="0"/>
            </a:schemeClr>
          </a:fillRef>
          <a:effectRef idx="0">
            <a:schemeClr val="accent2">
              <a:shade val="80000"/>
              <a:hueOff val="-35872"/>
              <a:satOff val="-4024"/>
              <a:lumOff val="2568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38" tIns="69438" rIns="69438" bIns="69438" numCol="1" spcCol="1270" anchor="ctr" anchorCtr="0">
            <a:noAutofit/>
          </a:bodyPr>
          <a:lstStyle/>
          <a:p>
            <a:pPr lvl="0" algn="l" defTabSz="577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b="1" kern="1200" dirty="0" smtClean="0">
                <a:latin typeface="+mn-ea"/>
              </a:rPr>
              <a:t>클라이언트 기술</a:t>
            </a:r>
            <a:endParaRPr lang="ko-KR" altLang="en-US" sz="1400" b="1" kern="1200" dirty="0">
              <a:latin typeface="+mn-ea"/>
            </a:endParaRPr>
          </a:p>
        </p:txBody>
      </p:sp>
      <p:sp>
        <p:nvSpPr>
          <p:cNvPr id="48" name="자유형 47"/>
          <p:cNvSpPr/>
          <p:nvPr/>
        </p:nvSpPr>
        <p:spPr>
          <a:xfrm>
            <a:off x="6662142" y="5782776"/>
            <a:ext cx="2880320" cy="726569"/>
          </a:xfrm>
          <a:custGeom>
            <a:avLst/>
            <a:gdLst>
              <a:gd name="connsiteX0" fmla="*/ 0 w 2880320"/>
              <a:gd name="connsiteY0" fmla="*/ 0 h 726569"/>
              <a:gd name="connsiteX1" fmla="*/ 2880320 w 2880320"/>
              <a:gd name="connsiteY1" fmla="*/ 0 h 726569"/>
              <a:gd name="connsiteX2" fmla="*/ 2880320 w 2880320"/>
              <a:gd name="connsiteY2" fmla="*/ 726569 h 726569"/>
              <a:gd name="connsiteX3" fmla="*/ 0 w 2880320"/>
              <a:gd name="connsiteY3" fmla="*/ 726569 h 726569"/>
              <a:gd name="connsiteX4" fmla="*/ 0 w 2880320"/>
              <a:gd name="connsiteY4" fmla="*/ 0 h 726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20" h="726569">
                <a:moveTo>
                  <a:pt x="0" y="0"/>
                </a:moveTo>
                <a:lnTo>
                  <a:pt x="2880320" y="0"/>
                </a:lnTo>
                <a:lnTo>
                  <a:pt x="2880320" y="726569"/>
                </a:lnTo>
                <a:lnTo>
                  <a:pt x="0" y="72656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1450" tIns="16510" rIns="92456" bIns="16510" numCol="1" spcCol="1270" anchor="t" anchorCtr="0">
            <a:noAutofit/>
          </a:bodyPr>
          <a:lstStyle/>
          <a:p>
            <a:pPr marL="57150" lvl="1" indent="-57150" algn="l" defTabSz="444500" latinLnBrk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ko-KR" altLang="en-US" sz="1100" kern="1200" dirty="0" smtClean="0"/>
              <a:t> 경량 단말 플랫폼</a:t>
            </a:r>
            <a:endParaRPr lang="ko-KR" altLang="en-US" sz="1100" kern="1200" dirty="0"/>
          </a:p>
          <a:p>
            <a:pPr marL="57150" lvl="1" indent="-57150" algn="l" defTabSz="444500" latinLnBrk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ko-KR" altLang="en-US" sz="1100" kern="1200" dirty="0" smtClean="0"/>
              <a:t> </a:t>
            </a:r>
            <a:r>
              <a:rPr lang="ko-KR" altLang="en-US" sz="1100" kern="1200" dirty="0" err="1" smtClean="0"/>
              <a:t>클라우드</a:t>
            </a:r>
            <a:r>
              <a:rPr lang="en-US" altLang="ko-KR" sz="1100" kern="1200" dirty="0" smtClean="0"/>
              <a:t>-</a:t>
            </a:r>
            <a:r>
              <a:rPr lang="ko-KR" altLang="en-US" sz="1100" kern="1200" dirty="0" err="1" smtClean="0"/>
              <a:t>모바일</a:t>
            </a:r>
            <a:r>
              <a:rPr lang="ko-KR" altLang="en-US" sz="1100" kern="1200" dirty="0" smtClean="0"/>
              <a:t> </a:t>
            </a:r>
            <a:r>
              <a:rPr lang="en-US" altLang="ko-KR" sz="1100" kern="1200" dirty="0" smtClean="0"/>
              <a:t>Sync.</a:t>
            </a:r>
            <a:endParaRPr lang="ko-KR" altLang="en-US" sz="1100" kern="1200" dirty="0"/>
          </a:p>
          <a:p>
            <a:pPr marL="57150" lvl="1" indent="-57150" algn="l" defTabSz="444500" latinLnBrk="1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en-US" altLang="ko-KR" sz="1100" kern="1200" dirty="0" smtClean="0"/>
              <a:t> Push Agent</a:t>
            </a:r>
            <a:endParaRPr lang="ko-KR" altLang="en-US" sz="1100" kern="1200" dirty="0"/>
          </a:p>
        </p:txBody>
      </p:sp>
      <p:sp>
        <p:nvSpPr>
          <p:cNvPr id="51" name="자유형 50"/>
          <p:cNvSpPr/>
          <p:nvPr/>
        </p:nvSpPr>
        <p:spPr>
          <a:xfrm>
            <a:off x="438150" y="1086644"/>
            <a:ext cx="2752726" cy="473142"/>
          </a:xfrm>
          <a:custGeom>
            <a:avLst/>
            <a:gdLst>
              <a:gd name="connsiteX0" fmla="*/ 0 w 2387756"/>
              <a:gd name="connsiteY0" fmla="*/ 47314 h 473142"/>
              <a:gd name="connsiteX1" fmla="*/ 13858 w 2387756"/>
              <a:gd name="connsiteY1" fmla="*/ 13858 h 473142"/>
              <a:gd name="connsiteX2" fmla="*/ 47314 w 2387756"/>
              <a:gd name="connsiteY2" fmla="*/ 0 h 473142"/>
              <a:gd name="connsiteX3" fmla="*/ 2340442 w 2387756"/>
              <a:gd name="connsiteY3" fmla="*/ 0 h 473142"/>
              <a:gd name="connsiteX4" fmla="*/ 2373898 w 2387756"/>
              <a:gd name="connsiteY4" fmla="*/ 13858 h 473142"/>
              <a:gd name="connsiteX5" fmla="*/ 2387756 w 2387756"/>
              <a:gd name="connsiteY5" fmla="*/ 47314 h 473142"/>
              <a:gd name="connsiteX6" fmla="*/ 2387756 w 2387756"/>
              <a:gd name="connsiteY6" fmla="*/ 425828 h 473142"/>
              <a:gd name="connsiteX7" fmla="*/ 2373898 w 2387756"/>
              <a:gd name="connsiteY7" fmla="*/ 459284 h 473142"/>
              <a:gd name="connsiteX8" fmla="*/ 2340442 w 2387756"/>
              <a:gd name="connsiteY8" fmla="*/ 473142 h 473142"/>
              <a:gd name="connsiteX9" fmla="*/ 47314 w 2387756"/>
              <a:gd name="connsiteY9" fmla="*/ 473142 h 473142"/>
              <a:gd name="connsiteX10" fmla="*/ 13858 w 2387756"/>
              <a:gd name="connsiteY10" fmla="*/ 459284 h 473142"/>
              <a:gd name="connsiteX11" fmla="*/ 0 w 2387756"/>
              <a:gd name="connsiteY11" fmla="*/ 425828 h 473142"/>
              <a:gd name="connsiteX12" fmla="*/ 0 w 2387756"/>
              <a:gd name="connsiteY12" fmla="*/ 47314 h 473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87756" h="473142">
                <a:moveTo>
                  <a:pt x="0" y="47314"/>
                </a:moveTo>
                <a:cubicBezTo>
                  <a:pt x="0" y="34766"/>
                  <a:pt x="4985" y="22731"/>
                  <a:pt x="13858" y="13858"/>
                </a:cubicBezTo>
                <a:cubicBezTo>
                  <a:pt x="22731" y="4985"/>
                  <a:pt x="34766" y="0"/>
                  <a:pt x="47314" y="0"/>
                </a:cubicBezTo>
                <a:lnTo>
                  <a:pt x="2340442" y="0"/>
                </a:lnTo>
                <a:cubicBezTo>
                  <a:pt x="2352990" y="0"/>
                  <a:pt x="2365025" y="4985"/>
                  <a:pt x="2373898" y="13858"/>
                </a:cubicBezTo>
                <a:cubicBezTo>
                  <a:pt x="2382771" y="22731"/>
                  <a:pt x="2387756" y="34766"/>
                  <a:pt x="2387756" y="47314"/>
                </a:cubicBezTo>
                <a:lnTo>
                  <a:pt x="2387756" y="425828"/>
                </a:lnTo>
                <a:cubicBezTo>
                  <a:pt x="2387756" y="438376"/>
                  <a:pt x="2382771" y="450411"/>
                  <a:pt x="2373898" y="459284"/>
                </a:cubicBezTo>
                <a:cubicBezTo>
                  <a:pt x="2365025" y="468157"/>
                  <a:pt x="2352990" y="473142"/>
                  <a:pt x="2340442" y="473142"/>
                </a:cubicBezTo>
                <a:lnTo>
                  <a:pt x="47314" y="473142"/>
                </a:lnTo>
                <a:cubicBezTo>
                  <a:pt x="34766" y="473142"/>
                  <a:pt x="22731" y="468157"/>
                  <a:pt x="13858" y="459284"/>
                </a:cubicBezTo>
                <a:cubicBezTo>
                  <a:pt x="4985" y="450411"/>
                  <a:pt x="0" y="438376"/>
                  <a:pt x="0" y="425828"/>
                </a:cubicBezTo>
                <a:lnTo>
                  <a:pt x="0" y="47314"/>
                </a:lnTo>
                <a:close/>
              </a:path>
            </a:pathLst>
          </a:cu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0" vert="horz" wrap="square" lIns="71008" tIns="71008" rIns="71008" bIns="71008" numCol="1" spcCol="1270" anchor="ctr" anchorCtr="0">
            <a:noAutofit/>
          </a:bodyPr>
          <a:lstStyle/>
          <a:p>
            <a:pPr lvl="0" algn="ctr" defTabSz="666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err="1" smtClean="0"/>
              <a:t>클라우드</a:t>
            </a:r>
            <a:r>
              <a:rPr lang="ko-KR" altLang="en-US" sz="1600" b="1" kern="1200" dirty="0" smtClean="0"/>
              <a:t> 인프라</a:t>
            </a:r>
            <a:endParaRPr lang="ko-KR" altLang="en-US" sz="1600" b="1" kern="1200" dirty="0"/>
          </a:p>
        </p:txBody>
      </p:sp>
      <p:sp>
        <p:nvSpPr>
          <p:cNvPr id="52" name="자유형 51"/>
          <p:cNvSpPr/>
          <p:nvPr/>
        </p:nvSpPr>
        <p:spPr>
          <a:xfrm>
            <a:off x="3051017" y="1086644"/>
            <a:ext cx="506204" cy="473142"/>
          </a:xfrm>
          <a:custGeom>
            <a:avLst/>
            <a:gdLst>
              <a:gd name="connsiteX0" fmla="*/ 0 w 506204"/>
              <a:gd name="connsiteY0" fmla="*/ 94628 h 473142"/>
              <a:gd name="connsiteX1" fmla="*/ 269633 w 506204"/>
              <a:gd name="connsiteY1" fmla="*/ 94628 h 473142"/>
              <a:gd name="connsiteX2" fmla="*/ 269633 w 506204"/>
              <a:gd name="connsiteY2" fmla="*/ 0 h 473142"/>
              <a:gd name="connsiteX3" fmla="*/ 506204 w 506204"/>
              <a:gd name="connsiteY3" fmla="*/ 236571 h 473142"/>
              <a:gd name="connsiteX4" fmla="*/ 269633 w 506204"/>
              <a:gd name="connsiteY4" fmla="*/ 473142 h 473142"/>
              <a:gd name="connsiteX5" fmla="*/ 269633 w 506204"/>
              <a:gd name="connsiteY5" fmla="*/ 378514 h 473142"/>
              <a:gd name="connsiteX6" fmla="*/ 0 w 506204"/>
              <a:gd name="connsiteY6" fmla="*/ 378514 h 473142"/>
              <a:gd name="connsiteX7" fmla="*/ 0 w 506204"/>
              <a:gd name="connsiteY7" fmla="*/ 94628 h 473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6204" h="473142">
                <a:moveTo>
                  <a:pt x="0" y="94628"/>
                </a:moveTo>
                <a:lnTo>
                  <a:pt x="269633" y="94628"/>
                </a:lnTo>
                <a:lnTo>
                  <a:pt x="269633" y="0"/>
                </a:lnTo>
                <a:lnTo>
                  <a:pt x="506204" y="236571"/>
                </a:lnTo>
                <a:lnTo>
                  <a:pt x="269633" y="473142"/>
                </a:lnTo>
                <a:lnTo>
                  <a:pt x="269633" y="378514"/>
                </a:lnTo>
                <a:lnTo>
                  <a:pt x="0" y="378514"/>
                </a:lnTo>
                <a:lnTo>
                  <a:pt x="0" y="94628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94628" rIns="141943" bIns="94628" numCol="1" spcCol="1270" anchor="ctr" anchorCtr="0">
            <a:noAutofit/>
          </a:bodyPr>
          <a:lstStyle/>
          <a:p>
            <a:pPr lvl="0" algn="ctr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600" b="1" kern="1200"/>
          </a:p>
        </p:txBody>
      </p:sp>
      <p:sp>
        <p:nvSpPr>
          <p:cNvPr id="53" name="자유형 52"/>
          <p:cNvSpPr/>
          <p:nvPr/>
        </p:nvSpPr>
        <p:spPr>
          <a:xfrm>
            <a:off x="3543301" y="1086644"/>
            <a:ext cx="2771774" cy="473142"/>
          </a:xfrm>
          <a:custGeom>
            <a:avLst/>
            <a:gdLst>
              <a:gd name="connsiteX0" fmla="*/ 0 w 2387756"/>
              <a:gd name="connsiteY0" fmla="*/ 47314 h 473142"/>
              <a:gd name="connsiteX1" fmla="*/ 13858 w 2387756"/>
              <a:gd name="connsiteY1" fmla="*/ 13858 h 473142"/>
              <a:gd name="connsiteX2" fmla="*/ 47314 w 2387756"/>
              <a:gd name="connsiteY2" fmla="*/ 0 h 473142"/>
              <a:gd name="connsiteX3" fmla="*/ 2340442 w 2387756"/>
              <a:gd name="connsiteY3" fmla="*/ 0 h 473142"/>
              <a:gd name="connsiteX4" fmla="*/ 2373898 w 2387756"/>
              <a:gd name="connsiteY4" fmla="*/ 13858 h 473142"/>
              <a:gd name="connsiteX5" fmla="*/ 2387756 w 2387756"/>
              <a:gd name="connsiteY5" fmla="*/ 47314 h 473142"/>
              <a:gd name="connsiteX6" fmla="*/ 2387756 w 2387756"/>
              <a:gd name="connsiteY6" fmla="*/ 425828 h 473142"/>
              <a:gd name="connsiteX7" fmla="*/ 2373898 w 2387756"/>
              <a:gd name="connsiteY7" fmla="*/ 459284 h 473142"/>
              <a:gd name="connsiteX8" fmla="*/ 2340442 w 2387756"/>
              <a:gd name="connsiteY8" fmla="*/ 473142 h 473142"/>
              <a:gd name="connsiteX9" fmla="*/ 47314 w 2387756"/>
              <a:gd name="connsiteY9" fmla="*/ 473142 h 473142"/>
              <a:gd name="connsiteX10" fmla="*/ 13858 w 2387756"/>
              <a:gd name="connsiteY10" fmla="*/ 459284 h 473142"/>
              <a:gd name="connsiteX11" fmla="*/ 0 w 2387756"/>
              <a:gd name="connsiteY11" fmla="*/ 425828 h 473142"/>
              <a:gd name="connsiteX12" fmla="*/ 0 w 2387756"/>
              <a:gd name="connsiteY12" fmla="*/ 47314 h 473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87756" h="473142">
                <a:moveTo>
                  <a:pt x="0" y="47314"/>
                </a:moveTo>
                <a:cubicBezTo>
                  <a:pt x="0" y="34766"/>
                  <a:pt x="4985" y="22731"/>
                  <a:pt x="13858" y="13858"/>
                </a:cubicBezTo>
                <a:cubicBezTo>
                  <a:pt x="22731" y="4985"/>
                  <a:pt x="34766" y="0"/>
                  <a:pt x="47314" y="0"/>
                </a:cubicBezTo>
                <a:lnTo>
                  <a:pt x="2340442" y="0"/>
                </a:lnTo>
                <a:cubicBezTo>
                  <a:pt x="2352990" y="0"/>
                  <a:pt x="2365025" y="4985"/>
                  <a:pt x="2373898" y="13858"/>
                </a:cubicBezTo>
                <a:cubicBezTo>
                  <a:pt x="2382771" y="22731"/>
                  <a:pt x="2387756" y="34766"/>
                  <a:pt x="2387756" y="47314"/>
                </a:cubicBezTo>
                <a:lnTo>
                  <a:pt x="2387756" y="425828"/>
                </a:lnTo>
                <a:cubicBezTo>
                  <a:pt x="2387756" y="438376"/>
                  <a:pt x="2382771" y="450411"/>
                  <a:pt x="2373898" y="459284"/>
                </a:cubicBezTo>
                <a:cubicBezTo>
                  <a:pt x="2365025" y="468157"/>
                  <a:pt x="2352990" y="473142"/>
                  <a:pt x="2340442" y="473142"/>
                </a:cubicBezTo>
                <a:lnTo>
                  <a:pt x="47314" y="473142"/>
                </a:lnTo>
                <a:cubicBezTo>
                  <a:pt x="34766" y="473142"/>
                  <a:pt x="22731" y="468157"/>
                  <a:pt x="13858" y="459284"/>
                </a:cubicBezTo>
                <a:cubicBezTo>
                  <a:pt x="4985" y="450411"/>
                  <a:pt x="0" y="438376"/>
                  <a:pt x="0" y="425828"/>
                </a:cubicBezTo>
                <a:lnTo>
                  <a:pt x="0" y="47314"/>
                </a:lnTo>
                <a:close/>
              </a:path>
            </a:pathLst>
          </a:cu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0" vert="horz" wrap="square" lIns="71008" tIns="71008" rIns="71008" bIns="71008" numCol="1" spcCol="1270" anchor="ctr" anchorCtr="0">
            <a:noAutofit/>
          </a:bodyPr>
          <a:lstStyle/>
          <a:p>
            <a:pPr lvl="0" algn="ctr" defTabSz="666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err="1" smtClean="0"/>
              <a:t>클라우드</a:t>
            </a:r>
            <a:r>
              <a:rPr lang="ko-KR" altLang="en-US" sz="1600" b="1" kern="1200" dirty="0" smtClean="0"/>
              <a:t> 플랫폼</a:t>
            </a:r>
            <a:endParaRPr lang="ko-KR" altLang="en-US" sz="1600" b="1" kern="1200" dirty="0"/>
          </a:p>
        </p:txBody>
      </p:sp>
      <p:sp>
        <p:nvSpPr>
          <p:cNvPr id="54" name="자유형 53"/>
          <p:cNvSpPr/>
          <p:nvPr/>
        </p:nvSpPr>
        <p:spPr>
          <a:xfrm>
            <a:off x="6177136" y="1086644"/>
            <a:ext cx="506204" cy="473142"/>
          </a:xfrm>
          <a:custGeom>
            <a:avLst/>
            <a:gdLst>
              <a:gd name="connsiteX0" fmla="*/ 0 w 506204"/>
              <a:gd name="connsiteY0" fmla="*/ 94628 h 473142"/>
              <a:gd name="connsiteX1" fmla="*/ 269633 w 506204"/>
              <a:gd name="connsiteY1" fmla="*/ 94628 h 473142"/>
              <a:gd name="connsiteX2" fmla="*/ 269633 w 506204"/>
              <a:gd name="connsiteY2" fmla="*/ 0 h 473142"/>
              <a:gd name="connsiteX3" fmla="*/ 506204 w 506204"/>
              <a:gd name="connsiteY3" fmla="*/ 236571 h 473142"/>
              <a:gd name="connsiteX4" fmla="*/ 269633 w 506204"/>
              <a:gd name="connsiteY4" fmla="*/ 473142 h 473142"/>
              <a:gd name="connsiteX5" fmla="*/ 269633 w 506204"/>
              <a:gd name="connsiteY5" fmla="*/ 378514 h 473142"/>
              <a:gd name="connsiteX6" fmla="*/ 0 w 506204"/>
              <a:gd name="connsiteY6" fmla="*/ 378514 h 473142"/>
              <a:gd name="connsiteX7" fmla="*/ 0 w 506204"/>
              <a:gd name="connsiteY7" fmla="*/ 94628 h 473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6204" h="473142">
                <a:moveTo>
                  <a:pt x="0" y="94628"/>
                </a:moveTo>
                <a:lnTo>
                  <a:pt x="269633" y="94628"/>
                </a:lnTo>
                <a:lnTo>
                  <a:pt x="269633" y="0"/>
                </a:lnTo>
                <a:lnTo>
                  <a:pt x="506204" y="236571"/>
                </a:lnTo>
                <a:lnTo>
                  <a:pt x="269633" y="473142"/>
                </a:lnTo>
                <a:lnTo>
                  <a:pt x="269633" y="378514"/>
                </a:lnTo>
                <a:lnTo>
                  <a:pt x="0" y="378514"/>
                </a:lnTo>
                <a:lnTo>
                  <a:pt x="0" y="94628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94628" rIns="141943" bIns="94628" numCol="1" spcCol="1270" anchor="ctr" anchorCtr="0">
            <a:noAutofit/>
          </a:bodyPr>
          <a:lstStyle/>
          <a:p>
            <a:pPr lvl="0" algn="ctr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600" b="1" kern="1200"/>
          </a:p>
        </p:txBody>
      </p:sp>
      <p:sp>
        <p:nvSpPr>
          <p:cNvPr id="55" name="자유형 54"/>
          <p:cNvSpPr/>
          <p:nvPr/>
        </p:nvSpPr>
        <p:spPr>
          <a:xfrm>
            <a:off x="6681788" y="1086644"/>
            <a:ext cx="2752725" cy="473142"/>
          </a:xfrm>
          <a:custGeom>
            <a:avLst/>
            <a:gdLst>
              <a:gd name="connsiteX0" fmla="*/ 0 w 2387756"/>
              <a:gd name="connsiteY0" fmla="*/ 47314 h 473142"/>
              <a:gd name="connsiteX1" fmla="*/ 13858 w 2387756"/>
              <a:gd name="connsiteY1" fmla="*/ 13858 h 473142"/>
              <a:gd name="connsiteX2" fmla="*/ 47314 w 2387756"/>
              <a:gd name="connsiteY2" fmla="*/ 0 h 473142"/>
              <a:gd name="connsiteX3" fmla="*/ 2340442 w 2387756"/>
              <a:gd name="connsiteY3" fmla="*/ 0 h 473142"/>
              <a:gd name="connsiteX4" fmla="*/ 2373898 w 2387756"/>
              <a:gd name="connsiteY4" fmla="*/ 13858 h 473142"/>
              <a:gd name="connsiteX5" fmla="*/ 2387756 w 2387756"/>
              <a:gd name="connsiteY5" fmla="*/ 47314 h 473142"/>
              <a:gd name="connsiteX6" fmla="*/ 2387756 w 2387756"/>
              <a:gd name="connsiteY6" fmla="*/ 425828 h 473142"/>
              <a:gd name="connsiteX7" fmla="*/ 2373898 w 2387756"/>
              <a:gd name="connsiteY7" fmla="*/ 459284 h 473142"/>
              <a:gd name="connsiteX8" fmla="*/ 2340442 w 2387756"/>
              <a:gd name="connsiteY8" fmla="*/ 473142 h 473142"/>
              <a:gd name="connsiteX9" fmla="*/ 47314 w 2387756"/>
              <a:gd name="connsiteY9" fmla="*/ 473142 h 473142"/>
              <a:gd name="connsiteX10" fmla="*/ 13858 w 2387756"/>
              <a:gd name="connsiteY10" fmla="*/ 459284 h 473142"/>
              <a:gd name="connsiteX11" fmla="*/ 0 w 2387756"/>
              <a:gd name="connsiteY11" fmla="*/ 425828 h 473142"/>
              <a:gd name="connsiteX12" fmla="*/ 0 w 2387756"/>
              <a:gd name="connsiteY12" fmla="*/ 47314 h 473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87756" h="473142">
                <a:moveTo>
                  <a:pt x="0" y="47314"/>
                </a:moveTo>
                <a:cubicBezTo>
                  <a:pt x="0" y="34766"/>
                  <a:pt x="4985" y="22731"/>
                  <a:pt x="13858" y="13858"/>
                </a:cubicBezTo>
                <a:cubicBezTo>
                  <a:pt x="22731" y="4985"/>
                  <a:pt x="34766" y="0"/>
                  <a:pt x="47314" y="0"/>
                </a:cubicBezTo>
                <a:lnTo>
                  <a:pt x="2340442" y="0"/>
                </a:lnTo>
                <a:cubicBezTo>
                  <a:pt x="2352990" y="0"/>
                  <a:pt x="2365025" y="4985"/>
                  <a:pt x="2373898" y="13858"/>
                </a:cubicBezTo>
                <a:cubicBezTo>
                  <a:pt x="2382771" y="22731"/>
                  <a:pt x="2387756" y="34766"/>
                  <a:pt x="2387756" y="47314"/>
                </a:cubicBezTo>
                <a:lnTo>
                  <a:pt x="2387756" y="425828"/>
                </a:lnTo>
                <a:cubicBezTo>
                  <a:pt x="2387756" y="438376"/>
                  <a:pt x="2382771" y="450411"/>
                  <a:pt x="2373898" y="459284"/>
                </a:cubicBezTo>
                <a:cubicBezTo>
                  <a:pt x="2365025" y="468157"/>
                  <a:pt x="2352990" y="473142"/>
                  <a:pt x="2340442" y="473142"/>
                </a:cubicBezTo>
                <a:lnTo>
                  <a:pt x="47314" y="473142"/>
                </a:lnTo>
                <a:cubicBezTo>
                  <a:pt x="34766" y="473142"/>
                  <a:pt x="22731" y="468157"/>
                  <a:pt x="13858" y="459284"/>
                </a:cubicBezTo>
                <a:cubicBezTo>
                  <a:pt x="4985" y="450411"/>
                  <a:pt x="0" y="438376"/>
                  <a:pt x="0" y="425828"/>
                </a:cubicBezTo>
                <a:lnTo>
                  <a:pt x="0" y="47314"/>
                </a:lnTo>
                <a:close/>
              </a:path>
            </a:pathLst>
          </a:cu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71008" tIns="71008" rIns="71008" bIns="71008" numCol="1" spcCol="1270" anchor="ctr" anchorCtr="0">
            <a:noAutofit/>
          </a:bodyPr>
          <a:lstStyle/>
          <a:p>
            <a:pPr lvl="0" algn="ctr" defTabSz="666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kern="1200" dirty="0" err="1" smtClean="0"/>
              <a:t>클라우드</a:t>
            </a:r>
            <a:r>
              <a:rPr lang="ko-KR" altLang="en-US" sz="1600" b="1" kern="1200" dirty="0" smtClean="0"/>
              <a:t> 서비스 </a:t>
            </a:r>
            <a:r>
              <a:rPr lang="en-US" altLang="ko-KR" sz="1600" b="1" kern="1200" dirty="0" smtClean="0"/>
              <a:t>&amp; </a:t>
            </a:r>
            <a:r>
              <a:rPr lang="ko-KR" altLang="en-US" sz="1600" b="1" kern="1200" dirty="0" smtClean="0"/>
              <a:t>응용</a:t>
            </a:r>
            <a:endParaRPr lang="ko-KR" altLang="en-US" sz="1600" b="1" kern="1200" dirty="0"/>
          </a:p>
        </p:txBody>
      </p:sp>
      <p:cxnSp>
        <p:nvCxnSpPr>
          <p:cNvPr id="57" name="직선 연결선 56"/>
          <p:cNvCxnSpPr/>
          <p:nvPr/>
        </p:nvCxnSpPr>
        <p:spPr>
          <a:xfrm>
            <a:off x="3320650" y="1597886"/>
            <a:ext cx="3575" cy="4802914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6461593" y="1578414"/>
            <a:ext cx="3575" cy="4802914"/>
          </a:xfrm>
          <a:prstGeom prst="line">
            <a:avLst/>
          </a:prstGeom>
          <a:ln w="190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제목 1"/>
          <p:cNvSpPr>
            <a:spLocks noGrp="1"/>
          </p:cNvSpPr>
          <p:nvPr>
            <p:ph type="title"/>
          </p:nvPr>
        </p:nvSpPr>
        <p:spPr>
          <a:xfrm>
            <a:off x="116313" y="91693"/>
            <a:ext cx="9302700" cy="693761"/>
          </a:xfrm>
        </p:spPr>
        <p:txBody>
          <a:bodyPr/>
          <a:lstStyle/>
          <a:p>
            <a:r>
              <a:rPr lang="en-US" altLang="ko-KR" dirty="0" smtClean="0"/>
              <a:t>2.2.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기술 계층 </a:t>
            </a:r>
            <a:r>
              <a:rPr lang="en-US" altLang="ko-KR" dirty="0" smtClean="0"/>
              <a:t>(1/3)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2" name="제목 1"/>
          <p:cNvSpPr txBox="1">
            <a:spLocks/>
          </p:cNvSpPr>
          <p:nvPr/>
        </p:nvSpPr>
        <p:spPr>
          <a:xfrm>
            <a:off x="6095999" y="86959"/>
            <a:ext cx="3537521" cy="6937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b="1" spc="-5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600" b="1" spc="-50" dirty="0" err="1" smtClean="0">
                <a:latin typeface="맑은 고딕" pitchFamily="50" charset="-127"/>
                <a:ea typeface="맑은 고딕" pitchFamily="50" charset="-127"/>
              </a:rPr>
              <a:t>클라우드</a:t>
            </a:r>
            <a:r>
              <a:rPr lang="ko-KR" altLang="en-US" sz="1600" b="1" spc="-50" dirty="0" smtClean="0">
                <a:latin typeface="맑은 고딕" pitchFamily="50" charset="-127"/>
                <a:ea typeface="맑은 고딕" pitchFamily="50" charset="-127"/>
              </a:rPr>
              <a:t> 기반 기술</a:t>
            </a:r>
            <a:endParaRPr lang="ko-KR" altLang="en-US" sz="1600" b="1" spc="-5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2.2.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기술 계층 </a:t>
            </a:r>
            <a:r>
              <a:rPr lang="en-US" altLang="ko-KR" dirty="0" smtClean="0"/>
              <a:t>(2/3)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주요기술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623" t="14151" r="53352" b="2242"/>
          <a:stretch>
            <a:fillRect/>
          </a:stretch>
        </p:blipFill>
        <p:spPr>
          <a:xfrm>
            <a:off x="1099592" y="997496"/>
            <a:ext cx="3829050" cy="5438775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6095999" y="86959"/>
            <a:ext cx="3537521" cy="6937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b="1" spc="-5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600" b="1" spc="-50" dirty="0" err="1" smtClean="0">
                <a:latin typeface="맑은 고딕" pitchFamily="50" charset="-127"/>
                <a:ea typeface="맑은 고딕" pitchFamily="50" charset="-127"/>
              </a:rPr>
              <a:t>클라우드</a:t>
            </a:r>
            <a:r>
              <a:rPr lang="ko-KR" altLang="en-US" sz="1600" b="1" spc="-50" dirty="0" smtClean="0">
                <a:latin typeface="맑은 고딕" pitchFamily="50" charset="-127"/>
                <a:ea typeface="맑은 고딕" pitchFamily="50" charset="-127"/>
              </a:rPr>
              <a:t> 기반 기술</a:t>
            </a:r>
            <a:endParaRPr lang="ko-KR" altLang="en-US" sz="1600" b="1" spc="-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7524" t="19773" r="6479" b="14249"/>
          <a:stretch>
            <a:fillRect/>
          </a:stretch>
        </p:blipFill>
        <p:spPr>
          <a:xfrm>
            <a:off x="4914900" y="1362075"/>
            <a:ext cx="4000500" cy="4291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2.2.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기술 계층 </a:t>
            </a:r>
            <a:r>
              <a:rPr lang="en-US" altLang="ko-KR" dirty="0" smtClean="0"/>
              <a:t>(3/3)</a:t>
            </a:r>
            <a:r>
              <a:rPr lang="ko-KR" altLang="en-US" dirty="0" smtClean="0"/>
              <a:t> </a:t>
            </a:r>
            <a:r>
              <a:rPr lang="en-US" altLang="ko-KR" dirty="0" smtClean="0"/>
              <a:t>- Use case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b="1112"/>
          <a:stretch>
            <a:fillRect/>
          </a:stretch>
        </p:blipFill>
        <p:spPr bwMode="auto">
          <a:xfrm>
            <a:off x="508781" y="990940"/>
            <a:ext cx="8870615" cy="5409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6095999" y="86959"/>
            <a:ext cx="3537521" cy="6937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b="1" spc="-5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600" b="1" spc="-50" dirty="0" err="1" smtClean="0">
                <a:latin typeface="맑은 고딕" pitchFamily="50" charset="-127"/>
                <a:ea typeface="맑은 고딕" pitchFamily="50" charset="-127"/>
              </a:rPr>
              <a:t>클라우드</a:t>
            </a:r>
            <a:r>
              <a:rPr lang="ko-KR" altLang="en-US" sz="1600" b="1" spc="-50" dirty="0" smtClean="0">
                <a:latin typeface="맑은 고딕" pitchFamily="50" charset="-127"/>
                <a:ea typeface="맑은 고딕" pitchFamily="50" charset="-127"/>
              </a:rPr>
              <a:t> 기반 기술</a:t>
            </a:r>
            <a:endParaRPr lang="ko-KR" altLang="en-US" sz="1600" b="1" spc="-5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2.3. </a:t>
            </a:r>
            <a:r>
              <a:rPr lang="ko-KR" altLang="en-US" dirty="0" smtClean="0"/>
              <a:t>가상화 기술 </a:t>
            </a:r>
            <a:r>
              <a:rPr lang="en-US" altLang="ko-KR" dirty="0" smtClean="0"/>
              <a:t>(1/3)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095999" y="86959"/>
            <a:ext cx="3537521" cy="6937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b="1" spc="-5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600" b="1" spc="-50" dirty="0" err="1" smtClean="0">
                <a:latin typeface="맑은 고딕" pitchFamily="50" charset="-127"/>
                <a:ea typeface="맑은 고딕" pitchFamily="50" charset="-127"/>
              </a:rPr>
              <a:t>클라우드</a:t>
            </a:r>
            <a:r>
              <a:rPr lang="ko-KR" altLang="en-US" sz="1600" b="1" spc="-50" dirty="0" smtClean="0">
                <a:latin typeface="맑은 고딕" pitchFamily="50" charset="-127"/>
                <a:ea typeface="맑은 고딕" pitchFamily="50" charset="-127"/>
              </a:rPr>
              <a:t> 기반 기술</a:t>
            </a:r>
            <a:endParaRPr lang="ko-KR" altLang="en-US" sz="1600" b="1" spc="-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자유형 7"/>
          <p:cNvSpPr/>
          <p:nvPr/>
        </p:nvSpPr>
        <p:spPr>
          <a:xfrm>
            <a:off x="2144688" y="1052737"/>
            <a:ext cx="7366023" cy="1665316"/>
          </a:xfrm>
          <a:custGeom>
            <a:avLst/>
            <a:gdLst>
              <a:gd name="connsiteX0" fmla="*/ 0 w 5454015"/>
              <a:gd name="connsiteY0" fmla="*/ 208164 h 1665316"/>
              <a:gd name="connsiteX1" fmla="*/ 4621357 w 5454015"/>
              <a:gd name="connsiteY1" fmla="*/ 208164 h 1665316"/>
              <a:gd name="connsiteX2" fmla="*/ 4621357 w 5454015"/>
              <a:gd name="connsiteY2" fmla="*/ 0 h 1665316"/>
              <a:gd name="connsiteX3" fmla="*/ 5454015 w 5454015"/>
              <a:gd name="connsiteY3" fmla="*/ 832658 h 1665316"/>
              <a:gd name="connsiteX4" fmla="*/ 4621357 w 5454015"/>
              <a:gd name="connsiteY4" fmla="*/ 1665316 h 1665316"/>
              <a:gd name="connsiteX5" fmla="*/ 4621357 w 5454015"/>
              <a:gd name="connsiteY5" fmla="*/ 1457152 h 1665316"/>
              <a:gd name="connsiteX6" fmla="*/ 0 w 5454015"/>
              <a:gd name="connsiteY6" fmla="*/ 1457152 h 1665316"/>
              <a:gd name="connsiteX7" fmla="*/ 0 w 5454015"/>
              <a:gd name="connsiteY7" fmla="*/ 208164 h 1665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4015" h="1665316">
                <a:moveTo>
                  <a:pt x="0" y="208164"/>
                </a:moveTo>
                <a:lnTo>
                  <a:pt x="4621357" y="208164"/>
                </a:lnTo>
                <a:lnTo>
                  <a:pt x="4621357" y="0"/>
                </a:lnTo>
                <a:lnTo>
                  <a:pt x="5454015" y="832658"/>
                </a:lnTo>
                <a:lnTo>
                  <a:pt x="4621357" y="1665316"/>
                </a:lnTo>
                <a:lnTo>
                  <a:pt x="4621357" y="1457152"/>
                </a:lnTo>
                <a:lnTo>
                  <a:pt x="0" y="1457152"/>
                </a:lnTo>
                <a:lnTo>
                  <a:pt x="0" y="208164"/>
                </a:lnTo>
                <a:close/>
              </a:path>
            </a:pathLst>
          </a:custGeom>
        </p:spPr>
        <p:style>
          <a:lnRef idx="2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8000" tIns="215149" rIns="631479" bIns="215149" numCol="1" spcCol="1270" anchor="ctr" anchorCtr="0">
            <a:noAutofit/>
          </a:bodyPr>
          <a:lstStyle/>
          <a:p>
            <a:pPr marL="57150" lvl="1" indent="-57150" algn="l" defTabSz="488950" latinLnBrk="1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ko-KR" altLang="en-US" sz="1400" kern="1200" dirty="0" smtClean="0"/>
              <a:t> 수십 대의 물리서버들을 몇 대의 가상 서버로 통합 집적</a:t>
            </a:r>
            <a:r>
              <a:rPr lang="en-US" altLang="ko-KR" sz="1400" kern="1200" dirty="0" smtClean="0"/>
              <a:t>(Consolidation)</a:t>
            </a:r>
            <a:endParaRPr lang="ko-KR" altLang="en-US" sz="1400" kern="1200" dirty="0"/>
          </a:p>
          <a:p>
            <a:pPr marL="57150" lvl="1" indent="-57150" defTabSz="48895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ko-KR" altLang="en-US" sz="1400" kern="1200" dirty="0" smtClean="0"/>
              <a:t> 상면 비용</a:t>
            </a:r>
            <a:r>
              <a:rPr lang="en-US" altLang="ko-KR" sz="1400" kern="1200" dirty="0" smtClean="0"/>
              <a:t>,</a:t>
            </a:r>
            <a:r>
              <a:rPr lang="ko-KR" altLang="en-US" sz="1400" kern="1200" dirty="0" smtClean="0"/>
              <a:t> </a:t>
            </a:r>
            <a:r>
              <a:rPr lang="ko-KR" altLang="en-US" sz="1400" dirty="0" smtClean="0"/>
              <a:t>전력량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</a:t>
            </a:r>
            <a:r>
              <a:rPr lang="ko-KR" altLang="en-US" sz="1400" kern="1200" dirty="0" smtClean="0"/>
              <a:t>관리 비용 등 자원 활용도 증대</a:t>
            </a:r>
            <a:endParaRPr lang="ko-KR" altLang="en-US" sz="1400" kern="1200" dirty="0"/>
          </a:p>
          <a:p>
            <a:pPr marL="57150" lvl="1" indent="-57150" algn="l" defTabSz="488950" latinLnBrk="1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ko-KR" altLang="en-US" sz="1400" kern="1200" dirty="0" smtClean="0"/>
              <a:t> </a:t>
            </a:r>
            <a:r>
              <a:rPr lang="en-US" altLang="ko-KR" sz="1400" kern="1200" dirty="0" smtClean="0"/>
              <a:t>H/W</a:t>
            </a:r>
            <a:r>
              <a:rPr lang="ko-KR" altLang="en-US" sz="1400" kern="1200" dirty="0" smtClean="0"/>
              <a:t> </a:t>
            </a:r>
            <a:r>
              <a:rPr lang="ko-KR" altLang="en-US" sz="1400" kern="1200" dirty="0" err="1" smtClean="0"/>
              <a:t>파티셔닝</a:t>
            </a:r>
            <a:r>
              <a:rPr lang="ko-KR" altLang="en-US" sz="1400" kern="1200" dirty="0" smtClean="0"/>
              <a:t> </a:t>
            </a:r>
            <a:r>
              <a:rPr lang="en-US" altLang="ko-KR" sz="1400" kern="1200" dirty="0" smtClean="0">
                <a:sym typeface="Wingdings" pitchFamily="2" charset="2"/>
              </a:rPr>
              <a:t> </a:t>
            </a:r>
            <a:r>
              <a:rPr lang="ko-KR" altLang="en-US" sz="1400" kern="1200" dirty="0" smtClean="0">
                <a:sym typeface="Wingdings" pitchFamily="2" charset="2"/>
              </a:rPr>
              <a:t>호스트기반 </a:t>
            </a:r>
            <a:r>
              <a:rPr lang="en-US" altLang="ko-KR" sz="1400" kern="1200" dirty="0" smtClean="0">
                <a:sym typeface="Wingdings" pitchFamily="2" charset="2"/>
              </a:rPr>
              <a:t>(S/W </a:t>
            </a:r>
            <a:r>
              <a:rPr lang="ko-KR" altLang="en-US" sz="1400" kern="1200" dirty="0" smtClean="0">
                <a:sym typeface="Wingdings" pitchFamily="2" charset="2"/>
              </a:rPr>
              <a:t>에뮬레이션</a:t>
            </a:r>
            <a:r>
              <a:rPr lang="en-US" altLang="ko-KR" sz="1400" kern="1200" dirty="0" smtClean="0">
                <a:sym typeface="Wingdings" pitchFamily="2" charset="2"/>
              </a:rPr>
              <a:t>)  </a:t>
            </a:r>
            <a:r>
              <a:rPr lang="ko-KR" altLang="en-US" sz="1400" kern="1200" dirty="0" err="1" smtClean="0">
                <a:sym typeface="Wingdings" pitchFamily="2" charset="2"/>
              </a:rPr>
              <a:t>베어메탈</a:t>
            </a:r>
            <a:r>
              <a:rPr lang="en-US" altLang="ko-KR" sz="1400" kern="1200" dirty="0" smtClean="0">
                <a:sym typeface="Wingdings" pitchFamily="2" charset="2"/>
              </a:rPr>
              <a:t>(Bare-Metal)</a:t>
            </a:r>
            <a:r>
              <a:rPr lang="ko-KR" altLang="en-US" sz="1400" kern="1200" dirty="0" smtClean="0">
                <a:sym typeface="Wingdings" pitchFamily="2" charset="2"/>
              </a:rPr>
              <a:t> 방식</a:t>
            </a:r>
            <a:r>
              <a:rPr lang="en-US" altLang="ko-KR" sz="1400" kern="1200" dirty="0" smtClean="0">
                <a:sym typeface="Wingdings" pitchFamily="2" charset="2"/>
              </a:rPr>
              <a:t> </a:t>
            </a:r>
            <a:endParaRPr lang="ko-KR" altLang="en-US" sz="1400" kern="1200" dirty="0"/>
          </a:p>
        </p:txBody>
      </p:sp>
      <p:sp>
        <p:nvSpPr>
          <p:cNvPr id="9" name="자유형 8"/>
          <p:cNvSpPr/>
          <p:nvPr/>
        </p:nvSpPr>
        <p:spPr>
          <a:xfrm>
            <a:off x="420687" y="1052737"/>
            <a:ext cx="1651993" cy="1665316"/>
          </a:xfrm>
          <a:custGeom>
            <a:avLst/>
            <a:gdLst>
              <a:gd name="connsiteX0" fmla="*/ 0 w 3636010"/>
              <a:gd name="connsiteY0" fmla="*/ 277558 h 1665316"/>
              <a:gd name="connsiteX1" fmla="*/ 81295 w 3636010"/>
              <a:gd name="connsiteY1" fmla="*/ 81295 h 1665316"/>
              <a:gd name="connsiteX2" fmla="*/ 277558 w 3636010"/>
              <a:gd name="connsiteY2" fmla="*/ 0 h 1665316"/>
              <a:gd name="connsiteX3" fmla="*/ 3358452 w 3636010"/>
              <a:gd name="connsiteY3" fmla="*/ 0 h 1665316"/>
              <a:gd name="connsiteX4" fmla="*/ 3554715 w 3636010"/>
              <a:gd name="connsiteY4" fmla="*/ 81295 h 1665316"/>
              <a:gd name="connsiteX5" fmla="*/ 3636010 w 3636010"/>
              <a:gd name="connsiteY5" fmla="*/ 277558 h 1665316"/>
              <a:gd name="connsiteX6" fmla="*/ 3636010 w 3636010"/>
              <a:gd name="connsiteY6" fmla="*/ 1387758 h 1665316"/>
              <a:gd name="connsiteX7" fmla="*/ 3554715 w 3636010"/>
              <a:gd name="connsiteY7" fmla="*/ 1584021 h 1665316"/>
              <a:gd name="connsiteX8" fmla="*/ 3358452 w 3636010"/>
              <a:gd name="connsiteY8" fmla="*/ 1665316 h 1665316"/>
              <a:gd name="connsiteX9" fmla="*/ 277558 w 3636010"/>
              <a:gd name="connsiteY9" fmla="*/ 1665316 h 1665316"/>
              <a:gd name="connsiteX10" fmla="*/ 81295 w 3636010"/>
              <a:gd name="connsiteY10" fmla="*/ 1584021 h 1665316"/>
              <a:gd name="connsiteX11" fmla="*/ 0 w 3636010"/>
              <a:gd name="connsiteY11" fmla="*/ 1387758 h 1665316"/>
              <a:gd name="connsiteX12" fmla="*/ 0 w 3636010"/>
              <a:gd name="connsiteY12" fmla="*/ 277558 h 1665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36010" h="1665316">
                <a:moveTo>
                  <a:pt x="0" y="277558"/>
                </a:moveTo>
                <a:cubicBezTo>
                  <a:pt x="0" y="203945"/>
                  <a:pt x="29243" y="133347"/>
                  <a:pt x="81295" y="81295"/>
                </a:cubicBezTo>
                <a:cubicBezTo>
                  <a:pt x="133347" y="29243"/>
                  <a:pt x="203945" y="0"/>
                  <a:pt x="277558" y="0"/>
                </a:cubicBezTo>
                <a:lnTo>
                  <a:pt x="3358452" y="0"/>
                </a:lnTo>
                <a:cubicBezTo>
                  <a:pt x="3432065" y="0"/>
                  <a:pt x="3502663" y="29243"/>
                  <a:pt x="3554715" y="81295"/>
                </a:cubicBezTo>
                <a:cubicBezTo>
                  <a:pt x="3606767" y="133347"/>
                  <a:pt x="3636010" y="203945"/>
                  <a:pt x="3636010" y="277558"/>
                </a:cubicBezTo>
                <a:lnTo>
                  <a:pt x="3636010" y="1387758"/>
                </a:lnTo>
                <a:cubicBezTo>
                  <a:pt x="3636010" y="1461371"/>
                  <a:pt x="3606767" y="1531969"/>
                  <a:pt x="3554715" y="1584021"/>
                </a:cubicBezTo>
                <a:cubicBezTo>
                  <a:pt x="3502663" y="1636073"/>
                  <a:pt x="3432065" y="1665316"/>
                  <a:pt x="3358452" y="1665316"/>
                </a:cubicBezTo>
                <a:lnTo>
                  <a:pt x="277558" y="1665316"/>
                </a:lnTo>
                <a:cubicBezTo>
                  <a:pt x="203945" y="1665316"/>
                  <a:pt x="133347" y="1636073"/>
                  <a:pt x="81295" y="1584021"/>
                </a:cubicBezTo>
                <a:cubicBezTo>
                  <a:pt x="29243" y="1531969"/>
                  <a:pt x="0" y="1461371"/>
                  <a:pt x="0" y="1387758"/>
                </a:cubicBezTo>
                <a:lnTo>
                  <a:pt x="0" y="27755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1784" tIns="136539" rIns="191784" bIns="136539" numCol="1" spcCol="1270" anchor="ctr" anchorCtr="0">
            <a:noAutofit/>
          </a:bodyPr>
          <a:lstStyle/>
          <a:p>
            <a:pPr lvl="0" algn="ctr" defTabSz="1289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400" kern="1200" dirty="0" smtClean="0"/>
              <a:t>서버</a:t>
            </a:r>
            <a:endParaRPr lang="en-US" altLang="ko-KR" sz="2400" kern="1200" dirty="0" smtClean="0"/>
          </a:p>
          <a:p>
            <a:pPr lvl="0" algn="ctr" defTabSz="1289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400" kern="1200" dirty="0" smtClean="0"/>
              <a:t>가상화</a:t>
            </a:r>
            <a:endParaRPr lang="ko-KR" altLang="en-US" sz="2400" kern="1200" dirty="0"/>
          </a:p>
        </p:txBody>
      </p:sp>
      <p:sp>
        <p:nvSpPr>
          <p:cNvPr id="10" name="자유형 9"/>
          <p:cNvSpPr/>
          <p:nvPr/>
        </p:nvSpPr>
        <p:spPr>
          <a:xfrm>
            <a:off x="2144688" y="2884585"/>
            <a:ext cx="7366023" cy="1665316"/>
          </a:xfrm>
          <a:custGeom>
            <a:avLst/>
            <a:gdLst>
              <a:gd name="connsiteX0" fmla="*/ 0 w 5454015"/>
              <a:gd name="connsiteY0" fmla="*/ 208164 h 1665316"/>
              <a:gd name="connsiteX1" fmla="*/ 4621357 w 5454015"/>
              <a:gd name="connsiteY1" fmla="*/ 208164 h 1665316"/>
              <a:gd name="connsiteX2" fmla="*/ 4621357 w 5454015"/>
              <a:gd name="connsiteY2" fmla="*/ 0 h 1665316"/>
              <a:gd name="connsiteX3" fmla="*/ 5454015 w 5454015"/>
              <a:gd name="connsiteY3" fmla="*/ 832658 h 1665316"/>
              <a:gd name="connsiteX4" fmla="*/ 4621357 w 5454015"/>
              <a:gd name="connsiteY4" fmla="*/ 1665316 h 1665316"/>
              <a:gd name="connsiteX5" fmla="*/ 4621357 w 5454015"/>
              <a:gd name="connsiteY5" fmla="*/ 1457152 h 1665316"/>
              <a:gd name="connsiteX6" fmla="*/ 0 w 5454015"/>
              <a:gd name="connsiteY6" fmla="*/ 1457152 h 1665316"/>
              <a:gd name="connsiteX7" fmla="*/ 0 w 5454015"/>
              <a:gd name="connsiteY7" fmla="*/ 208164 h 1665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4015" h="1665316">
                <a:moveTo>
                  <a:pt x="0" y="208164"/>
                </a:moveTo>
                <a:lnTo>
                  <a:pt x="4621357" y="208164"/>
                </a:lnTo>
                <a:lnTo>
                  <a:pt x="4621357" y="0"/>
                </a:lnTo>
                <a:lnTo>
                  <a:pt x="5454015" y="832658"/>
                </a:lnTo>
                <a:lnTo>
                  <a:pt x="4621357" y="1665316"/>
                </a:lnTo>
                <a:lnTo>
                  <a:pt x="4621357" y="1457152"/>
                </a:lnTo>
                <a:lnTo>
                  <a:pt x="0" y="1457152"/>
                </a:lnTo>
                <a:lnTo>
                  <a:pt x="0" y="208164"/>
                </a:lnTo>
                <a:close/>
              </a:path>
            </a:pathLst>
          </a:custGeom>
        </p:spPr>
        <p:style>
          <a:lnRef idx="2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8000" tIns="215149" rIns="631479" bIns="215149" numCol="1" spcCol="1270" anchor="ctr" anchorCtr="0">
            <a:noAutofit/>
          </a:bodyPr>
          <a:lstStyle/>
          <a:p>
            <a:pPr marL="57150" lvl="1" indent="-57150" algn="l" defTabSz="488950" latinLnBrk="1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ko-KR" altLang="en-US" sz="1400" kern="1200" dirty="0" smtClean="0"/>
              <a:t> </a:t>
            </a:r>
            <a:r>
              <a:rPr lang="en-US" altLang="ko-KR" sz="1400" kern="1200" dirty="0" smtClean="0"/>
              <a:t>Thin-Provisioning </a:t>
            </a:r>
            <a:r>
              <a:rPr lang="ko-KR" altLang="en-US" sz="1400" kern="1200" dirty="0" smtClean="0"/>
              <a:t>기술을 통해 초기 필요한 공간만을 가상으로 제공</a:t>
            </a:r>
            <a:endParaRPr lang="ko-KR" altLang="en-US" sz="1400" kern="1200" dirty="0"/>
          </a:p>
          <a:p>
            <a:pPr marL="57150" lvl="1" indent="-57150" algn="l" defTabSz="488950" latinLnBrk="1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ko-KR" altLang="en-US" sz="1400" kern="1200" dirty="0" smtClean="0"/>
              <a:t> </a:t>
            </a:r>
            <a:r>
              <a:rPr lang="ko-KR" altLang="en-US" sz="1400" kern="1200" dirty="0" err="1" smtClean="0"/>
              <a:t>이기종</a:t>
            </a:r>
            <a:r>
              <a:rPr lang="ko-KR" altLang="en-US" sz="1400" kern="1200" dirty="0" smtClean="0"/>
              <a:t> 스토리지 시스템 통합하여 사용할 수 있는 환경 제공</a:t>
            </a:r>
            <a:endParaRPr lang="ko-KR" altLang="en-US" sz="1400" kern="1200" dirty="0"/>
          </a:p>
          <a:p>
            <a:pPr marL="57150" lvl="1" indent="-57150" algn="l" defTabSz="488950" latinLnBrk="1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ko-KR" altLang="en-US" sz="1400" kern="1200" dirty="0" smtClean="0"/>
              <a:t> </a:t>
            </a:r>
            <a:r>
              <a:rPr lang="en-US" altLang="ko-KR" sz="1400" kern="1200" dirty="0" smtClean="0"/>
              <a:t>NAS, SAN </a:t>
            </a:r>
            <a:r>
              <a:rPr lang="ko-KR" altLang="en-US" sz="1400" kern="1200" dirty="0" smtClean="0"/>
              <a:t>등의 기술이 스토리지 서비스로 지원</a:t>
            </a:r>
            <a:r>
              <a:rPr lang="ko-KR" altLang="en-US" sz="1400" dirty="0" smtClean="0"/>
              <a:t>되도록 발전하고 있음</a:t>
            </a:r>
            <a:endParaRPr lang="ko-KR" altLang="en-US" sz="1400" kern="1200" dirty="0"/>
          </a:p>
        </p:txBody>
      </p:sp>
      <p:sp>
        <p:nvSpPr>
          <p:cNvPr id="11" name="자유형 10"/>
          <p:cNvSpPr/>
          <p:nvPr/>
        </p:nvSpPr>
        <p:spPr>
          <a:xfrm>
            <a:off x="420687" y="2884585"/>
            <a:ext cx="1651993" cy="1665316"/>
          </a:xfrm>
          <a:custGeom>
            <a:avLst/>
            <a:gdLst>
              <a:gd name="connsiteX0" fmla="*/ 0 w 3636010"/>
              <a:gd name="connsiteY0" fmla="*/ 277558 h 1665316"/>
              <a:gd name="connsiteX1" fmla="*/ 81295 w 3636010"/>
              <a:gd name="connsiteY1" fmla="*/ 81295 h 1665316"/>
              <a:gd name="connsiteX2" fmla="*/ 277558 w 3636010"/>
              <a:gd name="connsiteY2" fmla="*/ 0 h 1665316"/>
              <a:gd name="connsiteX3" fmla="*/ 3358452 w 3636010"/>
              <a:gd name="connsiteY3" fmla="*/ 0 h 1665316"/>
              <a:gd name="connsiteX4" fmla="*/ 3554715 w 3636010"/>
              <a:gd name="connsiteY4" fmla="*/ 81295 h 1665316"/>
              <a:gd name="connsiteX5" fmla="*/ 3636010 w 3636010"/>
              <a:gd name="connsiteY5" fmla="*/ 277558 h 1665316"/>
              <a:gd name="connsiteX6" fmla="*/ 3636010 w 3636010"/>
              <a:gd name="connsiteY6" fmla="*/ 1387758 h 1665316"/>
              <a:gd name="connsiteX7" fmla="*/ 3554715 w 3636010"/>
              <a:gd name="connsiteY7" fmla="*/ 1584021 h 1665316"/>
              <a:gd name="connsiteX8" fmla="*/ 3358452 w 3636010"/>
              <a:gd name="connsiteY8" fmla="*/ 1665316 h 1665316"/>
              <a:gd name="connsiteX9" fmla="*/ 277558 w 3636010"/>
              <a:gd name="connsiteY9" fmla="*/ 1665316 h 1665316"/>
              <a:gd name="connsiteX10" fmla="*/ 81295 w 3636010"/>
              <a:gd name="connsiteY10" fmla="*/ 1584021 h 1665316"/>
              <a:gd name="connsiteX11" fmla="*/ 0 w 3636010"/>
              <a:gd name="connsiteY11" fmla="*/ 1387758 h 1665316"/>
              <a:gd name="connsiteX12" fmla="*/ 0 w 3636010"/>
              <a:gd name="connsiteY12" fmla="*/ 277558 h 1665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36010" h="1665316">
                <a:moveTo>
                  <a:pt x="0" y="277558"/>
                </a:moveTo>
                <a:cubicBezTo>
                  <a:pt x="0" y="203945"/>
                  <a:pt x="29243" y="133347"/>
                  <a:pt x="81295" y="81295"/>
                </a:cubicBezTo>
                <a:cubicBezTo>
                  <a:pt x="133347" y="29243"/>
                  <a:pt x="203945" y="0"/>
                  <a:pt x="277558" y="0"/>
                </a:cubicBezTo>
                <a:lnTo>
                  <a:pt x="3358452" y="0"/>
                </a:lnTo>
                <a:cubicBezTo>
                  <a:pt x="3432065" y="0"/>
                  <a:pt x="3502663" y="29243"/>
                  <a:pt x="3554715" y="81295"/>
                </a:cubicBezTo>
                <a:cubicBezTo>
                  <a:pt x="3606767" y="133347"/>
                  <a:pt x="3636010" y="203945"/>
                  <a:pt x="3636010" y="277558"/>
                </a:cubicBezTo>
                <a:lnTo>
                  <a:pt x="3636010" y="1387758"/>
                </a:lnTo>
                <a:cubicBezTo>
                  <a:pt x="3636010" y="1461371"/>
                  <a:pt x="3606767" y="1531969"/>
                  <a:pt x="3554715" y="1584021"/>
                </a:cubicBezTo>
                <a:cubicBezTo>
                  <a:pt x="3502663" y="1636073"/>
                  <a:pt x="3432065" y="1665316"/>
                  <a:pt x="3358452" y="1665316"/>
                </a:cubicBezTo>
                <a:lnTo>
                  <a:pt x="277558" y="1665316"/>
                </a:lnTo>
                <a:cubicBezTo>
                  <a:pt x="203945" y="1665316"/>
                  <a:pt x="133347" y="1636073"/>
                  <a:pt x="81295" y="1584021"/>
                </a:cubicBezTo>
                <a:cubicBezTo>
                  <a:pt x="29243" y="1531969"/>
                  <a:pt x="0" y="1461371"/>
                  <a:pt x="0" y="1387758"/>
                </a:cubicBezTo>
                <a:lnTo>
                  <a:pt x="0" y="27755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1784" tIns="136539" rIns="191784" bIns="136539" numCol="1" spcCol="1270" anchor="ctr" anchorCtr="0">
            <a:noAutofit/>
          </a:bodyPr>
          <a:lstStyle/>
          <a:p>
            <a:pPr lvl="0" algn="ctr" defTabSz="1289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400" kern="1200" dirty="0" smtClean="0"/>
              <a:t>스토리지</a:t>
            </a:r>
            <a:endParaRPr lang="en-US" altLang="ko-KR" sz="2400" kern="1200" dirty="0" smtClean="0"/>
          </a:p>
          <a:p>
            <a:pPr lvl="0" algn="ctr" defTabSz="1289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400" kern="1200" dirty="0" smtClean="0"/>
              <a:t>가상화</a:t>
            </a:r>
            <a:endParaRPr lang="ko-KR" altLang="en-US" sz="2400" kern="1200" dirty="0"/>
          </a:p>
        </p:txBody>
      </p:sp>
      <p:sp>
        <p:nvSpPr>
          <p:cNvPr id="12" name="자유형 11"/>
          <p:cNvSpPr/>
          <p:nvPr/>
        </p:nvSpPr>
        <p:spPr>
          <a:xfrm>
            <a:off x="2144688" y="4716434"/>
            <a:ext cx="7366023" cy="1665316"/>
          </a:xfrm>
          <a:custGeom>
            <a:avLst/>
            <a:gdLst>
              <a:gd name="connsiteX0" fmla="*/ 0 w 5454015"/>
              <a:gd name="connsiteY0" fmla="*/ 208164 h 1665316"/>
              <a:gd name="connsiteX1" fmla="*/ 4621357 w 5454015"/>
              <a:gd name="connsiteY1" fmla="*/ 208164 h 1665316"/>
              <a:gd name="connsiteX2" fmla="*/ 4621357 w 5454015"/>
              <a:gd name="connsiteY2" fmla="*/ 0 h 1665316"/>
              <a:gd name="connsiteX3" fmla="*/ 5454015 w 5454015"/>
              <a:gd name="connsiteY3" fmla="*/ 832658 h 1665316"/>
              <a:gd name="connsiteX4" fmla="*/ 4621357 w 5454015"/>
              <a:gd name="connsiteY4" fmla="*/ 1665316 h 1665316"/>
              <a:gd name="connsiteX5" fmla="*/ 4621357 w 5454015"/>
              <a:gd name="connsiteY5" fmla="*/ 1457152 h 1665316"/>
              <a:gd name="connsiteX6" fmla="*/ 0 w 5454015"/>
              <a:gd name="connsiteY6" fmla="*/ 1457152 h 1665316"/>
              <a:gd name="connsiteX7" fmla="*/ 0 w 5454015"/>
              <a:gd name="connsiteY7" fmla="*/ 208164 h 1665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54015" h="1665316">
                <a:moveTo>
                  <a:pt x="0" y="208164"/>
                </a:moveTo>
                <a:lnTo>
                  <a:pt x="4621357" y="208164"/>
                </a:lnTo>
                <a:lnTo>
                  <a:pt x="4621357" y="0"/>
                </a:lnTo>
                <a:lnTo>
                  <a:pt x="5454015" y="832658"/>
                </a:lnTo>
                <a:lnTo>
                  <a:pt x="4621357" y="1665316"/>
                </a:lnTo>
                <a:lnTo>
                  <a:pt x="4621357" y="1457152"/>
                </a:lnTo>
                <a:lnTo>
                  <a:pt x="0" y="1457152"/>
                </a:lnTo>
                <a:lnTo>
                  <a:pt x="0" y="208164"/>
                </a:lnTo>
                <a:close/>
              </a:path>
            </a:pathLst>
          </a:custGeom>
        </p:spPr>
        <p:style>
          <a:ln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8000" tIns="215149" rIns="631479" bIns="215149" numCol="1" spcCol="1270" anchor="ctr" anchorCtr="0">
            <a:noAutofit/>
          </a:bodyPr>
          <a:lstStyle/>
          <a:p>
            <a:pPr marL="57150" lvl="1" indent="-57150" algn="l" defTabSz="488950" latinLnBrk="1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ko-KR" altLang="en-US" sz="1400" kern="1200" dirty="0" smtClean="0"/>
              <a:t> 물리적으로 존재하는 </a:t>
            </a:r>
            <a:r>
              <a:rPr lang="en-US" altLang="ko-KR" sz="1400" kern="1200" dirty="0" smtClean="0"/>
              <a:t>L2, L3, L7 </a:t>
            </a:r>
            <a:r>
              <a:rPr lang="ko-KR" altLang="en-US" sz="1400" kern="1200" dirty="0" smtClean="0"/>
              <a:t>스위치</a:t>
            </a:r>
            <a:r>
              <a:rPr lang="en-US" altLang="ko-KR" sz="1400" kern="1200" dirty="0" smtClean="0"/>
              <a:t>,</a:t>
            </a:r>
            <a:r>
              <a:rPr lang="ko-KR" altLang="en-US" sz="1400" kern="1200" dirty="0" smtClean="0"/>
              <a:t> 방화벽</a:t>
            </a:r>
            <a:r>
              <a:rPr lang="en-US" altLang="ko-KR" sz="1400" kern="1200" dirty="0" smtClean="0"/>
              <a:t>,</a:t>
            </a:r>
            <a:r>
              <a:rPr lang="ko-KR" altLang="en-US" sz="1400" kern="1200" dirty="0" smtClean="0"/>
              <a:t> 보안장비들을 </a:t>
            </a:r>
            <a:r>
              <a:rPr lang="ko-KR" altLang="en-US" sz="1400" kern="1200" dirty="0" err="1" smtClean="0"/>
              <a:t>가상머신으로</a:t>
            </a:r>
            <a:r>
              <a:rPr lang="ko-KR" altLang="en-US" sz="1400" kern="1200" dirty="0" smtClean="0"/>
              <a:t> 구현</a:t>
            </a:r>
            <a:endParaRPr lang="en-US" altLang="ko-KR" sz="1400" kern="1200" dirty="0" smtClean="0"/>
          </a:p>
          <a:p>
            <a:pPr marL="57150" lvl="1" indent="-57150" algn="l" defTabSz="488950" latinLnBrk="1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ko-KR" altLang="en-US" sz="1400" kern="1200" dirty="0" smtClean="0"/>
              <a:t> 공유된 물리적인 환경에서도 내부적으로는 가상화를 통해 분리되어 동작</a:t>
            </a:r>
            <a:endParaRPr lang="en-US" altLang="ko-KR" sz="1400" kern="1200" dirty="0" smtClean="0"/>
          </a:p>
          <a:p>
            <a:pPr marL="57150" lvl="1" indent="-57150" algn="l" defTabSz="488950" latinLnBrk="1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ko-KR" altLang="en-US" sz="1400" dirty="0" smtClean="0"/>
              <a:t> 물리적 </a:t>
            </a:r>
            <a:r>
              <a:rPr lang="ko-KR" altLang="en-US" sz="1400" dirty="0" err="1" smtClean="0"/>
              <a:t>아키텍쳐에서</a:t>
            </a:r>
            <a:r>
              <a:rPr lang="ko-KR" altLang="en-US" sz="1400" dirty="0" smtClean="0"/>
              <a:t> 오토메이션 </a:t>
            </a:r>
            <a:r>
              <a:rPr lang="en-US" altLang="ko-KR" sz="1400" dirty="0" smtClean="0"/>
              <a:t>&amp;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프로비저닝</a:t>
            </a:r>
            <a:r>
              <a:rPr lang="ko-KR" altLang="en-US" sz="1400" dirty="0" smtClean="0"/>
              <a:t> 가능한 형태로 발전하고 있음</a:t>
            </a:r>
            <a:endParaRPr lang="en-US" altLang="ko-KR" sz="1400" kern="1200" dirty="0" smtClean="0"/>
          </a:p>
        </p:txBody>
      </p:sp>
      <p:sp>
        <p:nvSpPr>
          <p:cNvPr id="13" name="자유형 12"/>
          <p:cNvSpPr/>
          <p:nvPr/>
        </p:nvSpPr>
        <p:spPr>
          <a:xfrm>
            <a:off x="420687" y="4716434"/>
            <a:ext cx="1651993" cy="1665316"/>
          </a:xfrm>
          <a:custGeom>
            <a:avLst/>
            <a:gdLst>
              <a:gd name="connsiteX0" fmla="*/ 0 w 3636010"/>
              <a:gd name="connsiteY0" fmla="*/ 277558 h 1665316"/>
              <a:gd name="connsiteX1" fmla="*/ 81295 w 3636010"/>
              <a:gd name="connsiteY1" fmla="*/ 81295 h 1665316"/>
              <a:gd name="connsiteX2" fmla="*/ 277558 w 3636010"/>
              <a:gd name="connsiteY2" fmla="*/ 0 h 1665316"/>
              <a:gd name="connsiteX3" fmla="*/ 3358452 w 3636010"/>
              <a:gd name="connsiteY3" fmla="*/ 0 h 1665316"/>
              <a:gd name="connsiteX4" fmla="*/ 3554715 w 3636010"/>
              <a:gd name="connsiteY4" fmla="*/ 81295 h 1665316"/>
              <a:gd name="connsiteX5" fmla="*/ 3636010 w 3636010"/>
              <a:gd name="connsiteY5" fmla="*/ 277558 h 1665316"/>
              <a:gd name="connsiteX6" fmla="*/ 3636010 w 3636010"/>
              <a:gd name="connsiteY6" fmla="*/ 1387758 h 1665316"/>
              <a:gd name="connsiteX7" fmla="*/ 3554715 w 3636010"/>
              <a:gd name="connsiteY7" fmla="*/ 1584021 h 1665316"/>
              <a:gd name="connsiteX8" fmla="*/ 3358452 w 3636010"/>
              <a:gd name="connsiteY8" fmla="*/ 1665316 h 1665316"/>
              <a:gd name="connsiteX9" fmla="*/ 277558 w 3636010"/>
              <a:gd name="connsiteY9" fmla="*/ 1665316 h 1665316"/>
              <a:gd name="connsiteX10" fmla="*/ 81295 w 3636010"/>
              <a:gd name="connsiteY10" fmla="*/ 1584021 h 1665316"/>
              <a:gd name="connsiteX11" fmla="*/ 0 w 3636010"/>
              <a:gd name="connsiteY11" fmla="*/ 1387758 h 1665316"/>
              <a:gd name="connsiteX12" fmla="*/ 0 w 3636010"/>
              <a:gd name="connsiteY12" fmla="*/ 277558 h 1665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36010" h="1665316">
                <a:moveTo>
                  <a:pt x="0" y="277558"/>
                </a:moveTo>
                <a:cubicBezTo>
                  <a:pt x="0" y="203945"/>
                  <a:pt x="29243" y="133347"/>
                  <a:pt x="81295" y="81295"/>
                </a:cubicBezTo>
                <a:cubicBezTo>
                  <a:pt x="133347" y="29243"/>
                  <a:pt x="203945" y="0"/>
                  <a:pt x="277558" y="0"/>
                </a:cubicBezTo>
                <a:lnTo>
                  <a:pt x="3358452" y="0"/>
                </a:lnTo>
                <a:cubicBezTo>
                  <a:pt x="3432065" y="0"/>
                  <a:pt x="3502663" y="29243"/>
                  <a:pt x="3554715" y="81295"/>
                </a:cubicBezTo>
                <a:cubicBezTo>
                  <a:pt x="3606767" y="133347"/>
                  <a:pt x="3636010" y="203945"/>
                  <a:pt x="3636010" y="277558"/>
                </a:cubicBezTo>
                <a:lnTo>
                  <a:pt x="3636010" y="1387758"/>
                </a:lnTo>
                <a:cubicBezTo>
                  <a:pt x="3636010" y="1461371"/>
                  <a:pt x="3606767" y="1531969"/>
                  <a:pt x="3554715" y="1584021"/>
                </a:cubicBezTo>
                <a:cubicBezTo>
                  <a:pt x="3502663" y="1636073"/>
                  <a:pt x="3432065" y="1665316"/>
                  <a:pt x="3358452" y="1665316"/>
                </a:cubicBezTo>
                <a:lnTo>
                  <a:pt x="277558" y="1665316"/>
                </a:lnTo>
                <a:cubicBezTo>
                  <a:pt x="203945" y="1665316"/>
                  <a:pt x="133347" y="1636073"/>
                  <a:pt x="81295" y="1584021"/>
                </a:cubicBezTo>
                <a:cubicBezTo>
                  <a:pt x="29243" y="1531969"/>
                  <a:pt x="0" y="1461371"/>
                  <a:pt x="0" y="1387758"/>
                </a:cubicBezTo>
                <a:lnTo>
                  <a:pt x="0" y="27755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1784" tIns="136539" rIns="191784" bIns="136539" numCol="1" spcCol="1270" anchor="ctr" anchorCtr="0">
            <a:noAutofit/>
          </a:bodyPr>
          <a:lstStyle/>
          <a:p>
            <a:pPr lvl="0" algn="ctr" defTabSz="1289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400" kern="1200" dirty="0" smtClean="0"/>
              <a:t>네트워크</a:t>
            </a:r>
            <a:endParaRPr lang="en-US" altLang="ko-KR" sz="2400" kern="1200" dirty="0" smtClean="0"/>
          </a:p>
          <a:p>
            <a:pPr lvl="0" algn="ctr" defTabSz="12890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400" kern="1200" dirty="0" smtClean="0"/>
              <a:t>가상화</a:t>
            </a:r>
            <a:endParaRPr lang="en-US" altLang="ko-KR" sz="2400" kern="1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2.3. </a:t>
            </a:r>
            <a:r>
              <a:rPr lang="ko-KR" altLang="en-US" dirty="0" smtClean="0"/>
              <a:t>가상화 기술 </a:t>
            </a:r>
            <a:r>
              <a:rPr lang="en-US" altLang="ko-KR" dirty="0" smtClean="0"/>
              <a:t>(2/3)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095999" y="86959"/>
            <a:ext cx="3537521" cy="6937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b="1" spc="-5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600" b="1" spc="-50" dirty="0" err="1" smtClean="0">
                <a:latin typeface="맑은 고딕" pitchFamily="50" charset="-127"/>
                <a:ea typeface="맑은 고딕" pitchFamily="50" charset="-127"/>
              </a:rPr>
              <a:t>클라우드</a:t>
            </a:r>
            <a:r>
              <a:rPr lang="ko-KR" altLang="en-US" sz="1600" b="1" spc="-50" dirty="0" smtClean="0">
                <a:latin typeface="맑은 고딕" pitchFamily="50" charset="-127"/>
                <a:ea typeface="맑은 고딕" pitchFamily="50" charset="-127"/>
              </a:rPr>
              <a:t> 기반 기술</a:t>
            </a:r>
            <a:endParaRPr lang="ko-KR" altLang="en-US" sz="1600" b="1" spc="-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 b="32841"/>
          <a:stretch>
            <a:fillRect/>
          </a:stretch>
        </p:blipFill>
        <p:spPr bwMode="auto">
          <a:xfrm>
            <a:off x="912714" y="2204864"/>
            <a:ext cx="8521799" cy="3772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그룹 14"/>
          <p:cNvGrpSpPr/>
          <p:nvPr/>
        </p:nvGrpSpPr>
        <p:grpSpPr>
          <a:xfrm>
            <a:off x="420687" y="1052737"/>
            <a:ext cx="9090024" cy="3497164"/>
            <a:chOff x="420687" y="1052737"/>
            <a:chExt cx="9090024" cy="3497164"/>
          </a:xfrm>
        </p:grpSpPr>
        <p:sp>
          <p:nvSpPr>
            <p:cNvPr id="8" name="자유형 7"/>
            <p:cNvSpPr/>
            <p:nvPr/>
          </p:nvSpPr>
          <p:spPr>
            <a:xfrm>
              <a:off x="2144688" y="1052737"/>
              <a:ext cx="7366023" cy="1665316"/>
            </a:xfrm>
            <a:custGeom>
              <a:avLst/>
              <a:gdLst>
                <a:gd name="connsiteX0" fmla="*/ 0 w 5454015"/>
                <a:gd name="connsiteY0" fmla="*/ 208164 h 1665316"/>
                <a:gd name="connsiteX1" fmla="*/ 4621357 w 5454015"/>
                <a:gd name="connsiteY1" fmla="*/ 208164 h 1665316"/>
                <a:gd name="connsiteX2" fmla="*/ 4621357 w 5454015"/>
                <a:gd name="connsiteY2" fmla="*/ 0 h 1665316"/>
                <a:gd name="connsiteX3" fmla="*/ 5454015 w 5454015"/>
                <a:gd name="connsiteY3" fmla="*/ 832658 h 1665316"/>
                <a:gd name="connsiteX4" fmla="*/ 4621357 w 5454015"/>
                <a:gd name="connsiteY4" fmla="*/ 1665316 h 1665316"/>
                <a:gd name="connsiteX5" fmla="*/ 4621357 w 5454015"/>
                <a:gd name="connsiteY5" fmla="*/ 1457152 h 1665316"/>
                <a:gd name="connsiteX6" fmla="*/ 0 w 5454015"/>
                <a:gd name="connsiteY6" fmla="*/ 1457152 h 1665316"/>
                <a:gd name="connsiteX7" fmla="*/ 0 w 5454015"/>
                <a:gd name="connsiteY7" fmla="*/ 208164 h 166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54015" h="1665316">
                  <a:moveTo>
                    <a:pt x="0" y="208164"/>
                  </a:moveTo>
                  <a:lnTo>
                    <a:pt x="4621357" y="208164"/>
                  </a:lnTo>
                  <a:lnTo>
                    <a:pt x="4621357" y="0"/>
                  </a:lnTo>
                  <a:lnTo>
                    <a:pt x="5454015" y="832658"/>
                  </a:lnTo>
                  <a:lnTo>
                    <a:pt x="4621357" y="1665316"/>
                  </a:lnTo>
                  <a:lnTo>
                    <a:pt x="4621357" y="1457152"/>
                  </a:lnTo>
                  <a:lnTo>
                    <a:pt x="0" y="1457152"/>
                  </a:lnTo>
                  <a:lnTo>
                    <a:pt x="0" y="208164"/>
                  </a:lnTo>
                  <a:close/>
                </a:path>
              </a:pathLst>
            </a:custGeom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8000" tIns="215149" rIns="631479" bIns="215149" numCol="1" spcCol="1270" anchor="ctr" anchorCtr="0">
              <a:noAutofit/>
            </a:bodyPr>
            <a:lstStyle/>
            <a:p>
              <a:pPr marL="57150" lvl="1" indent="-57150" algn="l" defTabSz="488950" latinLnBrk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ko-KR" altLang="en-US" sz="1400" kern="1200" dirty="0" smtClean="0"/>
                <a:t> </a:t>
              </a:r>
              <a:r>
                <a:rPr lang="ko-KR" altLang="en-US" sz="1400" dirty="0" smtClean="0"/>
                <a:t>설치 과정 없이 즉시</a:t>
              </a:r>
              <a:r>
                <a:rPr lang="en-US" altLang="ko-KR" sz="1400" dirty="0" smtClean="0"/>
                <a:t>(On-Demand) </a:t>
              </a:r>
              <a:r>
                <a:rPr lang="ko-KR" altLang="en-US" sz="1400" dirty="0" smtClean="0"/>
                <a:t>사용 가능</a:t>
              </a:r>
              <a:endParaRPr lang="ko-KR" altLang="en-US" sz="1400" kern="1200" dirty="0"/>
            </a:p>
            <a:p>
              <a:pPr marL="57150" lvl="1" indent="-57150" defTabSz="48895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ko-KR" altLang="en-US" sz="1400" kern="1200" dirty="0" smtClean="0"/>
                <a:t> </a:t>
              </a:r>
              <a:r>
                <a:rPr lang="en-US" altLang="ko-KR" sz="1400" kern="1200" dirty="0" smtClean="0"/>
                <a:t>20</a:t>
              </a:r>
              <a:r>
                <a:rPr lang="ko-KR" altLang="en-US" sz="1400" kern="1200" dirty="0" smtClean="0"/>
                <a:t>년 전부터 발전되어 온 기술로</a:t>
              </a:r>
              <a:r>
                <a:rPr lang="ko-KR" altLang="en-US" sz="1400" dirty="0" smtClean="0"/>
                <a:t> 다음과 같은 용어로 불림 </a:t>
              </a:r>
              <a:r>
                <a:rPr lang="en-US" altLang="ko-KR" sz="1400" kern="1200" dirty="0" smtClean="0"/>
                <a:t/>
              </a:r>
              <a:br>
                <a:rPr lang="en-US" altLang="ko-KR" sz="1400" kern="1200" dirty="0" smtClean="0"/>
              </a:br>
              <a:r>
                <a:rPr lang="ko-KR" altLang="en-US" sz="1400" kern="1200" dirty="0" smtClean="0"/>
                <a:t>  </a:t>
              </a:r>
              <a:r>
                <a:rPr lang="en-US" altLang="ko-KR" sz="1400" kern="1200" dirty="0" smtClean="0"/>
                <a:t>SBC(Server-Based Computing),</a:t>
              </a:r>
              <a:r>
                <a:rPr lang="ko-KR" altLang="en-US" sz="1400" kern="1200" dirty="0" smtClean="0"/>
                <a:t> </a:t>
              </a:r>
              <a:r>
                <a:rPr lang="ko-KR" altLang="en-US" sz="1400" kern="1200" dirty="0" err="1" smtClean="0"/>
                <a:t>프리젠테이션</a:t>
              </a:r>
              <a:r>
                <a:rPr lang="ko-KR" altLang="en-US" sz="1400" kern="1200" dirty="0" smtClean="0"/>
                <a:t> 가상화</a:t>
              </a:r>
              <a:r>
                <a:rPr lang="en-US" altLang="ko-KR" sz="1400" kern="1200" dirty="0" smtClean="0"/>
                <a:t>,</a:t>
              </a:r>
              <a:r>
                <a:rPr lang="ko-KR" altLang="en-US" sz="1400" kern="1200" dirty="0" smtClean="0"/>
                <a:t> 애플리케이션 </a:t>
              </a:r>
              <a:r>
                <a:rPr lang="ko-KR" altLang="en-US" sz="1400" kern="1200" dirty="0" err="1" smtClean="0"/>
                <a:t>스트리밍</a:t>
              </a:r>
              <a:endParaRPr lang="ko-KR" altLang="en-US" sz="1400" kern="1200" dirty="0" smtClean="0"/>
            </a:p>
          </p:txBody>
        </p:sp>
        <p:sp>
          <p:nvSpPr>
            <p:cNvPr id="9" name="자유형 8"/>
            <p:cNvSpPr/>
            <p:nvPr/>
          </p:nvSpPr>
          <p:spPr>
            <a:xfrm>
              <a:off x="420687" y="1052737"/>
              <a:ext cx="1651993" cy="1665316"/>
            </a:xfrm>
            <a:custGeom>
              <a:avLst/>
              <a:gdLst>
                <a:gd name="connsiteX0" fmla="*/ 0 w 3636010"/>
                <a:gd name="connsiteY0" fmla="*/ 277558 h 1665316"/>
                <a:gd name="connsiteX1" fmla="*/ 81295 w 3636010"/>
                <a:gd name="connsiteY1" fmla="*/ 81295 h 1665316"/>
                <a:gd name="connsiteX2" fmla="*/ 277558 w 3636010"/>
                <a:gd name="connsiteY2" fmla="*/ 0 h 1665316"/>
                <a:gd name="connsiteX3" fmla="*/ 3358452 w 3636010"/>
                <a:gd name="connsiteY3" fmla="*/ 0 h 1665316"/>
                <a:gd name="connsiteX4" fmla="*/ 3554715 w 3636010"/>
                <a:gd name="connsiteY4" fmla="*/ 81295 h 1665316"/>
                <a:gd name="connsiteX5" fmla="*/ 3636010 w 3636010"/>
                <a:gd name="connsiteY5" fmla="*/ 277558 h 1665316"/>
                <a:gd name="connsiteX6" fmla="*/ 3636010 w 3636010"/>
                <a:gd name="connsiteY6" fmla="*/ 1387758 h 1665316"/>
                <a:gd name="connsiteX7" fmla="*/ 3554715 w 3636010"/>
                <a:gd name="connsiteY7" fmla="*/ 1584021 h 1665316"/>
                <a:gd name="connsiteX8" fmla="*/ 3358452 w 3636010"/>
                <a:gd name="connsiteY8" fmla="*/ 1665316 h 1665316"/>
                <a:gd name="connsiteX9" fmla="*/ 277558 w 3636010"/>
                <a:gd name="connsiteY9" fmla="*/ 1665316 h 1665316"/>
                <a:gd name="connsiteX10" fmla="*/ 81295 w 3636010"/>
                <a:gd name="connsiteY10" fmla="*/ 1584021 h 1665316"/>
                <a:gd name="connsiteX11" fmla="*/ 0 w 3636010"/>
                <a:gd name="connsiteY11" fmla="*/ 1387758 h 1665316"/>
                <a:gd name="connsiteX12" fmla="*/ 0 w 3636010"/>
                <a:gd name="connsiteY12" fmla="*/ 277558 h 166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6010" h="1665316">
                  <a:moveTo>
                    <a:pt x="0" y="277558"/>
                  </a:moveTo>
                  <a:cubicBezTo>
                    <a:pt x="0" y="203945"/>
                    <a:pt x="29243" y="133347"/>
                    <a:pt x="81295" y="81295"/>
                  </a:cubicBezTo>
                  <a:cubicBezTo>
                    <a:pt x="133347" y="29243"/>
                    <a:pt x="203945" y="0"/>
                    <a:pt x="277558" y="0"/>
                  </a:cubicBezTo>
                  <a:lnTo>
                    <a:pt x="3358452" y="0"/>
                  </a:lnTo>
                  <a:cubicBezTo>
                    <a:pt x="3432065" y="0"/>
                    <a:pt x="3502663" y="29243"/>
                    <a:pt x="3554715" y="81295"/>
                  </a:cubicBezTo>
                  <a:cubicBezTo>
                    <a:pt x="3606767" y="133347"/>
                    <a:pt x="3636010" y="203945"/>
                    <a:pt x="3636010" y="277558"/>
                  </a:cubicBezTo>
                  <a:lnTo>
                    <a:pt x="3636010" y="1387758"/>
                  </a:lnTo>
                  <a:cubicBezTo>
                    <a:pt x="3636010" y="1461371"/>
                    <a:pt x="3606767" y="1531969"/>
                    <a:pt x="3554715" y="1584021"/>
                  </a:cubicBezTo>
                  <a:cubicBezTo>
                    <a:pt x="3502663" y="1636073"/>
                    <a:pt x="3432065" y="1665316"/>
                    <a:pt x="3358452" y="1665316"/>
                  </a:cubicBezTo>
                  <a:lnTo>
                    <a:pt x="277558" y="1665316"/>
                  </a:lnTo>
                  <a:cubicBezTo>
                    <a:pt x="203945" y="1665316"/>
                    <a:pt x="133347" y="1636073"/>
                    <a:pt x="81295" y="1584021"/>
                  </a:cubicBezTo>
                  <a:cubicBezTo>
                    <a:pt x="29243" y="1531969"/>
                    <a:pt x="0" y="1461371"/>
                    <a:pt x="0" y="1387758"/>
                  </a:cubicBezTo>
                  <a:lnTo>
                    <a:pt x="0" y="27755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1784" tIns="136539" rIns="191784" bIns="136539" numCol="1" spcCol="1270" anchor="ctr" anchorCtr="0">
              <a:noAutofit/>
            </a:bodyPr>
            <a:lstStyle/>
            <a:p>
              <a:pPr lvl="0" algn="ctr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dirty="0" smtClean="0"/>
                <a:t>애플리케이션</a:t>
              </a:r>
              <a:endParaRPr lang="en-US" altLang="ko-KR" sz="1600" b="1" kern="1200" dirty="0" smtClean="0"/>
            </a:p>
            <a:p>
              <a:pPr lvl="0" algn="ctr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dirty="0" smtClean="0"/>
                <a:t>가상화</a:t>
              </a:r>
              <a:endParaRPr lang="ko-KR" altLang="en-US" sz="1600" b="1" kern="1200" dirty="0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2144688" y="2884585"/>
              <a:ext cx="7366023" cy="1665316"/>
            </a:xfrm>
            <a:custGeom>
              <a:avLst/>
              <a:gdLst>
                <a:gd name="connsiteX0" fmla="*/ 0 w 5454015"/>
                <a:gd name="connsiteY0" fmla="*/ 208164 h 1665316"/>
                <a:gd name="connsiteX1" fmla="*/ 4621357 w 5454015"/>
                <a:gd name="connsiteY1" fmla="*/ 208164 h 1665316"/>
                <a:gd name="connsiteX2" fmla="*/ 4621357 w 5454015"/>
                <a:gd name="connsiteY2" fmla="*/ 0 h 1665316"/>
                <a:gd name="connsiteX3" fmla="*/ 5454015 w 5454015"/>
                <a:gd name="connsiteY3" fmla="*/ 832658 h 1665316"/>
                <a:gd name="connsiteX4" fmla="*/ 4621357 w 5454015"/>
                <a:gd name="connsiteY4" fmla="*/ 1665316 h 1665316"/>
                <a:gd name="connsiteX5" fmla="*/ 4621357 w 5454015"/>
                <a:gd name="connsiteY5" fmla="*/ 1457152 h 1665316"/>
                <a:gd name="connsiteX6" fmla="*/ 0 w 5454015"/>
                <a:gd name="connsiteY6" fmla="*/ 1457152 h 1665316"/>
                <a:gd name="connsiteX7" fmla="*/ 0 w 5454015"/>
                <a:gd name="connsiteY7" fmla="*/ 208164 h 166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54015" h="1665316">
                  <a:moveTo>
                    <a:pt x="0" y="208164"/>
                  </a:moveTo>
                  <a:lnTo>
                    <a:pt x="4621357" y="208164"/>
                  </a:lnTo>
                  <a:lnTo>
                    <a:pt x="4621357" y="0"/>
                  </a:lnTo>
                  <a:lnTo>
                    <a:pt x="5454015" y="832658"/>
                  </a:lnTo>
                  <a:lnTo>
                    <a:pt x="4621357" y="1665316"/>
                  </a:lnTo>
                  <a:lnTo>
                    <a:pt x="4621357" y="1457152"/>
                  </a:lnTo>
                  <a:lnTo>
                    <a:pt x="0" y="1457152"/>
                  </a:lnTo>
                  <a:lnTo>
                    <a:pt x="0" y="208164"/>
                  </a:lnTo>
                  <a:close/>
                </a:path>
              </a:pathLst>
            </a:custGeom>
          </p:spPr>
          <p:style>
            <a:lnRef idx="2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8000" tIns="215149" rIns="631479" bIns="215149" numCol="1" spcCol="1270" anchor="ctr" anchorCtr="0">
              <a:noAutofit/>
            </a:bodyPr>
            <a:lstStyle/>
            <a:p>
              <a:pPr marL="57150" lvl="1" indent="-57150" algn="l" defTabSz="488950" latinLnBrk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ko-KR" altLang="en-US" sz="1400" kern="1200" dirty="0" smtClean="0"/>
                <a:t> </a:t>
              </a:r>
              <a:r>
                <a:rPr lang="en-US" altLang="ko-KR" sz="1400" kern="1200" dirty="0" smtClean="0"/>
                <a:t>Server-Side </a:t>
              </a:r>
              <a:r>
                <a:rPr lang="ko-KR" altLang="en-US" sz="1400" kern="1200" dirty="0" smtClean="0"/>
                <a:t>가상화는</a:t>
              </a:r>
              <a:r>
                <a:rPr lang="en-US" altLang="ko-KR" sz="1400" kern="1200" dirty="0" smtClean="0"/>
                <a:t> </a:t>
              </a:r>
              <a:r>
                <a:rPr lang="ko-KR" altLang="en-US" sz="1400" kern="1200" dirty="0" smtClean="0"/>
                <a:t>이 기종의 또 다른 데스크톱을 가상으로 소유 </a:t>
              </a:r>
              <a:r>
                <a:rPr lang="en-US" altLang="ko-KR" sz="1400" kern="1200" dirty="0" smtClean="0"/>
                <a:t>(VDI)</a:t>
              </a:r>
              <a:endParaRPr lang="ko-KR" altLang="en-US" sz="1400" kern="1200" dirty="0"/>
            </a:p>
            <a:p>
              <a:pPr marL="57150" lvl="1" indent="-57150" algn="l" defTabSz="488950" latinLnBrk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ko-KR" altLang="en-US" sz="1400" kern="1200" dirty="0" smtClean="0"/>
                <a:t> </a:t>
              </a:r>
              <a:r>
                <a:rPr lang="en-US" altLang="ko-KR" sz="1400" kern="1200" dirty="0" smtClean="0"/>
                <a:t>Client-Side </a:t>
              </a:r>
              <a:r>
                <a:rPr lang="ko-KR" altLang="en-US" sz="1400" kern="1200" dirty="0" smtClean="0"/>
                <a:t>가상화는</a:t>
              </a:r>
              <a:r>
                <a:rPr lang="en-US" altLang="ko-KR" sz="1400" kern="1200" dirty="0" smtClean="0"/>
                <a:t> PC</a:t>
              </a:r>
              <a:r>
                <a:rPr lang="ko-KR" altLang="en-US" sz="1400" kern="1200" dirty="0" smtClean="0"/>
                <a:t> 안의 이 기종 가상 데스크톱을 운영 </a:t>
              </a:r>
              <a:endParaRPr lang="ko-KR" altLang="en-US" sz="1400" kern="1200" dirty="0"/>
            </a:p>
            <a:p>
              <a:pPr marL="57150" lvl="1" indent="-57150" algn="l" defTabSz="488950" latinLnBrk="1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ko-KR" altLang="en-US" sz="1400" kern="1200" dirty="0" smtClean="0"/>
                <a:t> 데스크톱 가상화를 통한 개인 작업공간과 회사 작업공간의 분리에 활용</a:t>
              </a:r>
              <a:endParaRPr lang="ko-KR" altLang="en-US" sz="1400" kern="1200" dirty="0"/>
            </a:p>
          </p:txBody>
        </p:sp>
        <p:sp>
          <p:nvSpPr>
            <p:cNvPr id="11" name="자유형 10"/>
            <p:cNvSpPr/>
            <p:nvPr/>
          </p:nvSpPr>
          <p:spPr>
            <a:xfrm>
              <a:off x="420687" y="2884585"/>
              <a:ext cx="1651993" cy="1665316"/>
            </a:xfrm>
            <a:custGeom>
              <a:avLst/>
              <a:gdLst>
                <a:gd name="connsiteX0" fmla="*/ 0 w 3636010"/>
                <a:gd name="connsiteY0" fmla="*/ 277558 h 1665316"/>
                <a:gd name="connsiteX1" fmla="*/ 81295 w 3636010"/>
                <a:gd name="connsiteY1" fmla="*/ 81295 h 1665316"/>
                <a:gd name="connsiteX2" fmla="*/ 277558 w 3636010"/>
                <a:gd name="connsiteY2" fmla="*/ 0 h 1665316"/>
                <a:gd name="connsiteX3" fmla="*/ 3358452 w 3636010"/>
                <a:gd name="connsiteY3" fmla="*/ 0 h 1665316"/>
                <a:gd name="connsiteX4" fmla="*/ 3554715 w 3636010"/>
                <a:gd name="connsiteY4" fmla="*/ 81295 h 1665316"/>
                <a:gd name="connsiteX5" fmla="*/ 3636010 w 3636010"/>
                <a:gd name="connsiteY5" fmla="*/ 277558 h 1665316"/>
                <a:gd name="connsiteX6" fmla="*/ 3636010 w 3636010"/>
                <a:gd name="connsiteY6" fmla="*/ 1387758 h 1665316"/>
                <a:gd name="connsiteX7" fmla="*/ 3554715 w 3636010"/>
                <a:gd name="connsiteY7" fmla="*/ 1584021 h 1665316"/>
                <a:gd name="connsiteX8" fmla="*/ 3358452 w 3636010"/>
                <a:gd name="connsiteY8" fmla="*/ 1665316 h 1665316"/>
                <a:gd name="connsiteX9" fmla="*/ 277558 w 3636010"/>
                <a:gd name="connsiteY9" fmla="*/ 1665316 h 1665316"/>
                <a:gd name="connsiteX10" fmla="*/ 81295 w 3636010"/>
                <a:gd name="connsiteY10" fmla="*/ 1584021 h 1665316"/>
                <a:gd name="connsiteX11" fmla="*/ 0 w 3636010"/>
                <a:gd name="connsiteY11" fmla="*/ 1387758 h 1665316"/>
                <a:gd name="connsiteX12" fmla="*/ 0 w 3636010"/>
                <a:gd name="connsiteY12" fmla="*/ 277558 h 166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6010" h="1665316">
                  <a:moveTo>
                    <a:pt x="0" y="277558"/>
                  </a:moveTo>
                  <a:cubicBezTo>
                    <a:pt x="0" y="203945"/>
                    <a:pt x="29243" y="133347"/>
                    <a:pt x="81295" y="81295"/>
                  </a:cubicBezTo>
                  <a:cubicBezTo>
                    <a:pt x="133347" y="29243"/>
                    <a:pt x="203945" y="0"/>
                    <a:pt x="277558" y="0"/>
                  </a:cubicBezTo>
                  <a:lnTo>
                    <a:pt x="3358452" y="0"/>
                  </a:lnTo>
                  <a:cubicBezTo>
                    <a:pt x="3432065" y="0"/>
                    <a:pt x="3502663" y="29243"/>
                    <a:pt x="3554715" y="81295"/>
                  </a:cubicBezTo>
                  <a:cubicBezTo>
                    <a:pt x="3606767" y="133347"/>
                    <a:pt x="3636010" y="203945"/>
                    <a:pt x="3636010" y="277558"/>
                  </a:cubicBezTo>
                  <a:lnTo>
                    <a:pt x="3636010" y="1387758"/>
                  </a:lnTo>
                  <a:cubicBezTo>
                    <a:pt x="3636010" y="1461371"/>
                    <a:pt x="3606767" y="1531969"/>
                    <a:pt x="3554715" y="1584021"/>
                  </a:cubicBezTo>
                  <a:cubicBezTo>
                    <a:pt x="3502663" y="1636073"/>
                    <a:pt x="3432065" y="1665316"/>
                    <a:pt x="3358452" y="1665316"/>
                  </a:cubicBezTo>
                  <a:lnTo>
                    <a:pt x="277558" y="1665316"/>
                  </a:lnTo>
                  <a:cubicBezTo>
                    <a:pt x="203945" y="1665316"/>
                    <a:pt x="133347" y="1636073"/>
                    <a:pt x="81295" y="1584021"/>
                  </a:cubicBezTo>
                  <a:cubicBezTo>
                    <a:pt x="29243" y="1531969"/>
                    <a:pt x="0" y="1461371"/>
                    <a:pt x="0" y="1387758"/>
                  </a:cubicBezTo>
                  <a:lnTo>
                    <a:pt x="0" y="27755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1784" tIns="136539" rIns="191784" bIns="136539" numCol="1" spcCol="1270" anchor="ctr" anchorCtr="0">
              <a:noAutofit/>
            </a:bodyPr>
            <a:lstStyle/>
            <a:p>
              <a:pPr lvl="0" algn="ctr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dirty="0" smtClean="0"/>
                <a:t>데스크톱</a:t>
              </a:r>
              <a:endParaRPr lang="en-US" altLang="ko-KR" sz="1600" b="1" dirty="0" smtClean="0"/>
            </a:p>
            <a:p>
              <a:pPr lvl="0" algn="ctr" defTabSz="12890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b="1" kern="1200" dirty="0" smtClean="0"/>
                <a:t>가상화</a:t>
              </a:r>
              <a:endParaRPr lang="ko-KR" altLang="en-US" sz="1600" b="1" kern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2.3. </a:t>
            </a:r>
            <a:r>
              <a:rPr lang="ko-KR" altLang="en-US" dirty="0" smtClean="0"/>
              <a:t>가상화 기술 </a:t>
            </a:r>
            <a:r>
              <a:rPr lang="en-US" altLang="ko-KR" dirty="0" smtClean="0"/>
              <a:t>(3/3)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서버가상화</a:t>
            </a:r>
            <a:r>
              <a:rPr lang="en-US" altLang="ko-KR" dirty="0" smtClean="0"/>
              <a:t>(Hypervisor)</a:t>
            </a:r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095999" y="86959"/>
            <a:ext cx="3537521" cy="6937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b="1" spc="-5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600" b="1" spc="-50" dirty="0" err="1" smtClean="0">
                <a:latin typeface="맑은 고딕" pitchFamily="50" charset="-127"/>
                <a:ea typeface="맑은 고딕" pitchFamily="50" charset="-127"/>
              </a:rPr>
              <a:t>클라우드</a:t>
            </a:r>
            <a:r>
              <a:rPr lang="ko-KR" altLang="en-US" sz="1600" b="1" spc="-50" dirty="0" smtClean="0">
                <a:latin typeface="맑은 고딕" pitchFamily="50" charset="-127"/>
                <a:ea typeface="맑은 고딕" pitchFamily="50" charset="-127"/>
              </a:rPr>
              <a:t> 기반 기술</a:t>
            </a:r>
            <a:endParaRPr lang="ko-KR" altLang="en-US" sz="1600" b="1" spc="-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b="12843"/>
          <a:stretch>
            <a:fillRect/>
          </a:stretch>
        </p:blipFill>
        <p:spPr bwMode="auto">
          <a:xfrm>
            <a:off x="488504" y="1124744"/>
            <a:ext cx="3502169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71972" y="1610410"/>
            <a:ext cx="5062541" cy="3042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 l="3405"/>
          <a:stretch>
            <a:fillRect/>
          </a:stretch>
        </p:blipFill>
        <p:spPr bwMode="auto">
          <a:xfrm>
            <a:off x="416496" y="4725144"/>
            <a:ext cx="4085084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21113" y="4744194"/>
            <a:ext cx="4524375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참고</a:t>
            </a:r>
            <a:r>
              <a:rPr lang="en-US" altLang="ko-KR" dirty="0" smtClean="0"/>
              <a:t>.</a:t>
            </a:r>
            <a:r>
              <a:rPr lang="ko-KR" altLang="en-US" dirty="0" smtClean="0"/>
              <a:t> 서버가상화 성능비교 </a:t>
            </a:r>
            <a:r>
              <a:rPr lang="en-US" altLang="ko-KR" dirty="0" smtClean="0"/>
              <a:t>(SPECjbb2005 : Server-side JVM performance)</a:t>
            </a:r>
            <a:endParaRPr lang="ko-KR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9042" y="1124744"/>
            <a:ext cx="7287915" cy="5105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2.5. </a:t>
            </a:r>
            <a:r>
              <a:rPr lang="ko-KR" altLang="en-US" dirty="0" smtClean="0"/>
              <a:t>고 가용성 및 확장성 기술 </a:t>
            </a:r>
            <a:r>
              <a:rPr lang="en-US" altLang="ko-KR" dirty="0" smtClean="0"/>
              <a:t>(1/2) – </a:t>
            </a:r>
            <a:r>
              <a:rPr lang="ko-KR" altLang="en-US" dirty="0" smtClean="0"/>
              <a:t>가용성 기술 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095999" y="86959"/>
            <a:ext cx="3537521" cy="6937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b="1" spc="-5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600" b="1" spc="-50" dirty="0" err="1" smtClean="0">
                <a:latin typeface="맑은 고딕" pitchFamily="50" charset="-127"/>
                <a:ea typeface="맑은 고딕" pitchFamily="50" charset="-127"/>
              </a:rPr>
              <a:t>클라우드</a:t>
            </a:r>
            <a:r>
              <a:rPr lang="ko-KR" altLang="en-US" sz="1600" b="1" spc="-50" dirty="0" smtClean="0">
                <a:latin typeface="맑은 고딕" pitchFamily="50" charset="-127"/>
                <a:ea typeface="맑은 고딕" pitchFamily="50" charset="-127"/>
              </a:rPr>
              <a:t> 기반 기술</a:t>
            </a:r>
            <a:endParaRPr lang="ko-KR" altLang="en-US" sz="1600" b="1" spc="-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" name="Picture 6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0512" y="1124744"/>
            <a:ext cx="4256909" cy="2084362"/>
          </a:xfrm>
          <a:prstGeom prst="rect">
            <a:avLst/>
          </a:prstGeom>
        </p:spPr>
      </p:pic>
      <p:pic>
        <p:nvPicPr>
          <p:cNvPr id="12" name="Picture 6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5166" y="3653409"/>
            <a:ext cx="4227600" cy="247934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933950" y="1551907"/>
            <a:ext cx="4896867" cy="103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lvl="0" indent="-180975" eaLnBrk="0" fontAlgn="ctr" latinLnBrk="0" hangingPunct="0">
              <a:lnSpc>
                <a:spcPct val="120000"/>
              </a:lnSpc>
              <a:spcBef>
                <a:spcPct val="0"/>
              </a:spcBef>
              <a:spcAft>
                <a:spcPct val="30000"/>
              </a:spcAft>
              <a:buClr>
                <a:srgbClr val="969696"/>
              </a:buClr>
              <a:buFont typeface="Wingdings" pitchFamily="2" charset="2"/>
              <a:buChar char="§"/>
            </a:pPr>
            <a:r>
              <a:rPr kumimoji="1" lang="ko-KR" altLang="en-US" sz="1200" kern="0" dirty="0" smtClean="0">
                <a:solidFill>
                  <a:srgbClr val="4D4D4D"/>
                </a:solidFill>
                <a:latin typeface="+mn-ea"/>
              </a:rPr>
              <a:t>하나의 물리적인 서버 중단이 감지되면 수동 작업 없이 클러스터의 다른 물리서버에서 가상 </a:t>
            </a:r>
            <a:r>
              <a:rPr kumimoji="1" lang="ko-KR" altLang="en-US" sz="1200" kern="0" dirty="0" err="1" smtClean="0">
                <a:solidFill>
                  <a:srgbClr val="4D4D4D"/>
                </a:solidFill>
                <a:latin typeface="+mn-ea"/>
              </a:rPr>
              <a:t>머신을</a:t>
            </a:r>
            <a:r>
              <a:rPr kumimoji="1" lang="ko-KR" altLang="en-US" sz="1200" kern="0" dirty="0" smtClean="0">
                <a:solidFill>
                  <a:srgbClr val="4D4D4D"/>
                </a:solidFill>
                <a:latin typeface="+mn-ea"/>
              </a:rPr>
              <a:t> 재 시작 </a:t>
            </a:r>
            <a:endParaRPr kumimoji="1" lang="en-US" altLang="ko-KR" sz="1200" kern="0" dirty="0" smtClean="0">
              <a:solidFill>
                <a:srgbClr val="4D4D4D"/>
              </a:solidFill>
              <a:latin typeface="+mn-ea"/>
            </a:endParaRPr>
          </a:p>
          <a:p>
            <a:pPr marL="180975" lvl="0" indent="-180975" eaLnBrk="0" fontAlgn="ctr" latinLnBrk="0" hangingPunct="0">
              <a:lnSpc>
                <a:spcPct val="120000"/>
              </a:lnSpc>
              <a:spcBef>
                <a:spcPct val="0"/>
              </a:spcBef>
              <a:spcAft>
                <a:spcPct val="30000"/>
              </a:spcAft>
              <a:buClr>
                <a:srgbClr val="969696"/>
              </a:buClr>
              <a:buFont typeface="Wingdings" pitchFamily="2" charset="2"/>
              <a:buChar char="§"/>
            </a:pPr>
            <a:r>
              <a:rPr kumimoji="1" lang="ko-KR" altLang="en-US" sz="1200" kern="0" dirty="0" smtClean="0">
                <a:solidFill>
                  <a:srgbClr val="4D4D4D"/>
                </a:solidFill>
                <a:latin typeface="+mn-ea"/>
              </a:rPr>
              <a:t>운영체제 장애가 감지되면 자동으로 </a:t>
            </a:r>
            <a:r>
              <a:rPr kumimoji="1" lang="ko-KR" altLang="en-US" sz="1200" kern="0" dirty="0" err="1" smtClean="0">
                <a:solidFill>
                  <a:srgbClr val="4D4D4D"/>
                </a:solidFill>
                <a:latin typeface="+mn-ea"/>
              </a:rPr>
              <a:t>가상머신을</a:t>
            </a:r>
            <a:r>
              <a:rPr kumimoji="1" lang="ko-KR" altLang="en-US" sz="1200" kern="0" dirty="0" smtClean="0">
                <a:solidFill>
                  <a:srgbClr val="4D4D4D"/>
                </a:solidFill>
                <a:latin typeface="+mn-ea"/>
              </a:rPr>
              <a:t> </a:t>
            </a:r>
            <a:r>
              <a:rPr kumimoji="1" lang="ko-KR" altLang="en-US" sz="1200" kern="0" dirty="0" err="1" smtClean="0">
                <a:solidFill>
                  <a:srgbClr val="4D4D4D"/>
                </a:solidFill>
                <a:latin typeface="+mn-ea"/>
              </a:rPr>
              <a:t>재시작하여</a:t>
            </a:r>
            <a:r>
              <a:rPr kumimoji="1" lang="ko-KR" altLang="en-US" sz="1200" kern="0" dirty="0" smtClean="0">
                <a:solidFill>
                  <a:srgbClr val="4D4D4D"/>
                </a:solidFill>
                <a:latin typeface="+mn-ea"/>
              </a:rPr>
              <a:t> 애플리케이션 다운타임을 최소화</a:t>
            </a:r>
            <a:endParaRPr kumimoji="1" lang="en-US" altLang="ko-KR" sz="1200" kern="0" dirty="0" smtClean="0">
              <a:latin typeface="+mn-ea"/>
            </a:endParaRPr>
          </a:p>
        </p:txBody>
      </p:sp>
      <p:sp>
        <p:nvSpPr>
          <p:cNvPr id="15" name="Rounded Rectangle 31"/>
          <p:cNvSpPr>
            <a:spLocks noChangeArrowheads="1"/>
          </p:cNvSpPr>
          <p:nvPr/>
        </p:nvSpPr>
        <p:spPr bwMode="auto">
          <a:xfrm>
            <a:off x="5005958" y="1168177"/>
            <a:ext cx="2520280" cy="36004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F388A"/>
              </a:gs>
              <a:gs pos="100000">
                <a:srgbClr val="1564AB">
                  <a:alpha val="98824"/>
                </a:srgbClr>
              </a:gs>
            </a:gsLst>
            <a:lin ang="16200000" scaled="0"/>
          </a:gradFill>
          <a:ln w="12700" cap="flat" cmpd="sng" algn="ctr">
            <a:solidFill>
              <a:srgbClr val="1A448A"/>
            </a:solidFill>
            <a:prstDash val="solid"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31750" h="6350"/>
          </a:sp3d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HA (High</a:t>
            </a:r>
            <a:r>
              <a:rPr kumimoji="0" lang="en-US" altLang="ko-KR" sz="12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 Availability)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046002" y="3212976"/>
            <a:ext cx="12859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100" kern="0" dirty="0" smtClean="0">
                <a:solidFill>
                  <a:prstClr val="black"/>
                </a:solidFill>
              </a:rPr>
              <a:t>[ H/A </a:t>
            </a:r>
            <a:r>
              <a:rPr kumimoji="1" lang="ko-KR" altLang="en-US" sz="1100" kern="0" dirty="0" smtClean="0">
                <a:solidFill>
                  <a:prstClr val="black"/>
                </a:solidFill>
              </a:rPr>
              <a:t>지원 구조 </a:t>
            </a:r>
            <a:r>
              <a:rPr kumimoji="1" lang="en-US" altLang="ko-KR" sz="1100" kern="0" dirty="0" smtClean="0">
                <a:solidFill>
                  <a:prstClr val="black"/>
                </a:solidFill>
              </a:rPr>
              <a:t>]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2070848" y="6119718"/>
            <a:ext cx="123623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100" kern="0" dirty="0" smtClean="0">
                <a:solidFill>
                  <a:prstClr val="black"/>
                </a:solidFill>
              </a:rPr>
              <a:t>[ F/T </a:t>
            </a:r>
            <a:r>
              <a:rPr kumimoji="1" lang="ko-KR" altLang="en-US" sz="1100" kern="0" dirty="0" smtClean="0">
                <a:solidFill>
                  <a:prstClr val="black"/>
                </a:solidFill>
              </a:rPr>
              <a:t>지원 구조 </a:t>
            </a:r>
            <a:r>
              <a:rPr kumimoji="1" lang="en-US" altLang="ko-KR" sz="1100" kern="0" dirty="0" smtClean="0">
                <a:solidFill>
                  <a:prstClr val="black"/>
                </a:solidFill>
              </a:rPr>
              <a:t>]</a:t>
            </a:r>
            <a:endParaRPr lang="ko-KR" altLang="en-US" dirty="0"/>
          </a:p>
        </p:txBody>
      </p:sp>
      <p:sp>
        <p:nvSpPr>
          <p:cNvPr id="19" name="Rounded Rectangle 31"/>
          <p:cNvSpPr>
            <a:spLocks noChangeArrowheads="1"/>
          </p:cNvSpPr>
          <p:nvPr/>
        </p:nvSpPr>
        <p:spPr bwMode="auto">
          <a:xfrm>
            <a:off x="5005958" y="3717032"/>
            <a:ext cx="2520280" cy="36004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F388A"/>
              </a:gs>
              <a:gs pos="100000">
                <a:srgbClr val="1564AB">
                  <a:alpha val="98824"/>
                </a:srgbClr>
              </a:gs>
            </a:gsLst>
            <a:lin ang="16200000" scaled="0"/>
          </a:gradFill>
          <a:ln w="12700" cap="flat" cmpd="sng" algn="ctr">
            <a:solidFill>
              <a:srgbClr val="1A448A"/>
            </a:solidFill>
            <a:prstDash val="solid"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31750" h="6350"/>
          </a:sp3d>
        </p:spPr>
        <p:txBody>
          <a:bodyPr anchor="ctr"/>
          <a:lstStyle/>
          <a:p>
            <a:pPr algn="ctr" latinLnBrk="0">
              <a:buClr>
                <a:srgbClr val="FFFFFF"/>
              </a:buClr>
              <a:defRPr/>
            </a:pPr>
            <a:r>
              <a:rPr lang="en-US" altLang="ko-KR" sz="1200" b="1" kern="0" dirty="0" smtClean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FT (Fault Tolerance)</a:t>
            </a:r>
            <a:endParaRPr lang="en-US" altLang="ko-KR" sz="1200" b="1" kern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933950" y="4107904"/>
            <a:ext cx="48968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lvl="0" indent="-180975" eaLnBrk="0" fontAlgn="ctr" latinLnBrk="0" hangingPunct="0">
              <a:lnSpc>
                <a:spcPct val="120000"/>
              </a:lnSpc>
              <a:spcBef>
                <a:spcPct val="0"/>
              </a:spcBef>
              <a:spcAft>
                <a:spcPct val="30000"/>
              </a:spcAft>
              <a:buClr>
                <a:srgbClr val="969696"/>
              </a:buClr>
              <a:buFont typeface="Wingdings" pitchFamily="2" charset="2"/>
              <a:buChar char="§"/>
            </a:pPr>
            <a:r>
              <a:rPr kumimoji="1" lang="ko-KR" altLang="en-US" sz="1200" kern="0" dirty="0" smtClean="0">
                <a:solidFill>
                  <a:srgbClr val="4D4D4D"/>
                </a:solidFill>
                <a:latin typeface="+mn-ea"/>
              </a:rPr>
              <a:t>기본 </a:t>
            </a:r>
            <a:r>
              <a:rPr kumimoji="1" lang="ko-KR" altLang="en-US" sz="1200" kern="0" dirty="0" err="1" smtClean="0">
                <a:solidFill>
                  <a:srgbClr val="4D4D4D"/>
                </a:solidFill>
                <a:latin typeface="+mn-ea"/>
              </a:rPr>
              <a:t>가상머신에</a:t>
            </a:r>
            <a:r>
              <a:rPr kumimoji="1" lang="ko-KR" altLang="en-US" sz="1200" kern="0" dirty="0" smtClean="0">
                <a:solidFill>
                  <a:srgbClr val="4D4D4D"/>
                </a:solidFill>
                <a:latin typeface="+mn-ea"/>
              </a:rPr>
              <a:t> 맞추어 항상 최신 상태를 유지하는 대기 </a:t>
            </a:r>
            <a:r>
              <a:rPr kumimoji="1" lang="ko-KR" altLang="en-US" sz="1200" kern="0" dirty="0" err="1" smtClean="0">
                <a:solidFill>
                  <a:srgbClr val="4D4D4D"/>
                </a:solidFill>
                <a:latin typeface="+mn-ea"/>
              </a:rPr>
              <a:t>인스턴스를</a:t>
            </a:r>
            <a:r>
              <a:rPr kumimoji="1" lang="ko-KR" altLang="en-US" sz="1200" kern="0" dirty="0" smtClean="0">
                <a:solidFill>
                  <a:srgbClr val="4D4D4D"/>
                </a:solidFill>
                <a:latin typeface="+mn-ea"/>
              </a:rPr>
              <a:t> 생성하여 서버 혹은 </a:t>
            </a:r>
            <a:r>
              <a:rPr kumimoji="1" lang="ko-KR" altLang="en-US" sz="1200" kern="0" dirty="0" err="1" smtClean="0">
                <a:solidFill>
                  <a:srgbClr val="4D4D4D"/>
                </a:solidFill>
                <a:latin typeface="+mn-ea"/>
              </a:rPr>
              <a:t>가상머신의</a:t>
            </a:r>
            <a:r>
              <a:rPr kumimoji="1" lang="ko-KR" altLang="en-US" sz="1200" kern="0" dirty="0" smtClean="0">
                <a:solidFill>
                  <a:srgbClr val="4D4D4D"/>
                </a:solidFill>
                <a:latin typeface="+mn-ea"/>
              </a:rPr>
              <a:t> 장애 시 애플리케이션의 지속적인 가용성 제공</a:t>
            </a:r>
            <a:endParaRPr kumimoji="1" lang="en-US" altLang="ko-KR" sz="1200" kern="0" dirty="0" smtClean="0">
              <a:solidFill>
                <a:srgbClr val="4D4D4D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48944" y="1988840"/>
            <a:ext cx="4608512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70000"/>
              </a:lnSpc>
              <a:buAutoNum type="arabicPeriod"/>
            </a:pPr>
            <a:r>
              <a:rPr lang="ko-KR" altLang="en-US" sz="2000" b="1" spc="-50" dirty="0" smtClean="0">
                <a:latin typeface="맑은 고딕" pitchFamily="50" charset="-127"/>
                <a:ea typeface="맑은 고딕" pitchFamily="50" charset="-127"/>
                <a:cs typeface="+mj-cs"/>
              </a:rPr>
              <a:t>환경 변화 </a:t>
            </a:r>
            <a:r>
              <a:rPr lang="en-US" altLang="ko-KR" sz="2000" b="1" spc="-50" dirty="0" smtClean="0">
                <a:latin typeface="맑은 고딕" pitchFamily="50" charset="-127"/>
                <a:ea typeface="맑은 고딕" pitchFamily="50" charset="-127"/>
                <a:cs typeface="+mj-cs"/>
              </a:rPr>
              <a:t>&amp; </a:t>
            </a:r>
            <a:r>
              <a:rPr lang="ko-KR" altLang="en-US" sz="2000" b="1" spc="-50" dirty="0" err="1" smtClean="0">
                <a:latin typeface="맑은 고딕" pitchFamily="50" charset="-127"/>
                <a:ea typeface="맑은 고딕" pitchFamily="50" charset="-127"/>
                <a:cs typeface="+mj-cs"/>
              </a:rPr>
              <a:t>트렌드</a:t>
            </a:r>
            <a:endParaRPr lang="ko-KR" altLang="en-US" sz="2000" b="1" spc="-50" dirty="0" smtClean="0">
              <a:latin typeface="맑은 고딕" pitchFamily="50" charset="-127"/>
              <a:ea typeface="맑은 고딕" pitchFamily="50" charset="-127"/>
              <a:cs typeface="+mj-cs"/>
            </a:endParaRPr>
          </a:p>
          <a:p>
            <a:pPr marL="342900" indent="-342900">
              <a:lnSpc>
                <a:spcPct val="170000"/>
              </a:lnSpc>
              <a:buAutoNum type="arabicPeriod"/>
            </a:pPr>
            <a:r>
              <a:rPr lang="ko-KR" altLang="en-US" sz="2000" b="1" spc="-50" dirty="0" err="1" smtClean="0">
                <a:latin typeface="맑은 고딕" pitchFamily="50" charset="-127"/>
                <a:ea typeface="맑은 고딕" pitchFamily="50" charset="-127"/>
                <a:cs typeface="+mj-cs"/>
              </a:rPr>
              <a:t>클라우드</a:t>
            </a:r>
            <a:r>
              <a:rPr lang="ko-KR" altLang="en-US" sz="2000" b="1" spc="-50" dirty="0" smtClean="0">
                <a:latin typeface="맑은 고딕" pitchFamily="50" charset="-127"/>
                <a:ea typeface="맑은 고딕" pitchFamily="50" charset="-127"/>
                <a:cs typeface="+mj-cs"/>
              </a:rPr>
              <a:t> 컴퓨팅 정의 </a:t>
            </a:r>
          </a:p>
          <a:p>
            <a:pPr marL="342900" indent="-342900">
              <a:lnSpc>
                <a:spcPct val="170000"/>
              </a:lnSpc>
              <a:buAutoNum type="arabicPeriod"/>
            </a:pPr>
            <a:r>
              <a:rPr lang="ko-KR" altLang="en-US" sz="2000" b="1" spc="-50" dirty="0" err="1" smtClean="0">
                <a:latin typeface="맑은 고딕" pitchFamily="50" charset="-127"/>
                <a:ea typeface="맑은 고딕" pitchFamily="50" charset="-127"/>
                <a:cs typeface="+mj-cs"/>
              </a:rPr>
              <a:t>클라우드</a:t>
            </a:r>
            <a:r>
              <a:rPr lang="ko-KR" altLang="en-US" sz="2000" b="1" spc="-50" dirty="0" smtClean="0">
                <a:latin typeface="맑은 고딕" pitchFamily="50" charset="-127"/>
                <a:ea typeface="맑은 고딕" pitchFamily="50" charset="-127"/>
                <a:cs typeface="+mj-cs"/>
              </a:rPr>
              <a:t> 서비스 </a:t>
            </a:r>
            <a:r>
              <a:rPr lang="en-US" altLang="ko-KR" sz="2000" b="1" spc="-50" dirty="0" smtClean="0">
                <a:latin typeface="맑은 고딕" pitchFamily="50" charset="-127"/>
                <a:ea typeface="맑은 고딕" pitchFamily="50" charset="-127"/>
                <a:cs typeface="+mj-cs"/>
              </a:rPr>
              <a:t>&amp; </a:t>
            </a:r>
            <a:r>
              <a:rPr lang="ko-KR" altLang="en-US" sz="2000" b="1" spc="-50" dirty="0" smtClean="0">
                <a:latin typeface="맑은 고딕" pitchFamily="50" charset="-127"/>
                <a:ea typeface="맑은 고딕" pitchFamily="50" charset="-127"/>
                <a:cs typeface="+mj-cs"/>
              </a:rPr>
              <a:t>배포 모델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ko-KR" spc="-50" dirty="0" err="1" smtClean="0">
                <a:latin typeface="맑은 고딕" pitchFamily="50" charset="-127"/>
                <a:ea typeface="맑은 고딕" pitchFamily="50" charset="-127"/>
                <a:cs typeface="+mj-cs"/>
              </a:rPr>
              <a:t>IaaS</a:t>
            </a:r>
            <a:r>
              <a:rPr lang="en-US" altLang="ko-KR" spc="-50" dirty="0" smtClean="0">
                <a:latin typeface="맑은 고딕" pitchFamily="50" charset="-127"/>
                <a:ea typeface="맑은 고딕" pitchFamily="50" charset="-127"/>
                <a:cs typeface="+mj-cs"/>
              </a:rPr>
              <a:t>, </a:t>
            </a:r>
            <a:r>
              <a:rPr lang="en-US" altLang="ko-KR" spc="-50" dirty="0" err="1" smtClean="0">
                <a:latin typeface="맑은 고딕" pitchFamily="50" charset="-127"/>
                <a:ea typeface="맑은 고딕" pitchFamily="50" charset="-127"/>
                <a:cs typeface="+mj-cs"/>
              </a:rPr>
              <a:t>SaaS</a:t>
            </a:r>
            <a:r>
              <a:rPr lang="en-US" altLang="ko-KR" spc="-50" dirty="0" smtClean="0">
                <a:latin typeface="맑은 고딕" pitchFamily="50" charset="-127"/>
                <a:ea typeface="맑은 고딕" pitchFamily="50" charset="-127"/>
                <a:cs typeface="+mj-cs"/>
              </a:rPr>
              <a:t>, </a:t>
            </a:r>
            <a:r>
              <a:rPr lang="en-US" altLang="ko-KR" spc="-50" dirty="0" err="1" smtClean="0">
                <a:latin typeface="맑은 고딕" pitchFamily="50" charset="-127"/>
                <a:ea typeface="맑은 고딕" pitchFamily="50" charset="-127"/>
                <a:cs typeface="+mj-cs"/>
              </a:rPr>
              <a:t>PaaS</a:t>
            </a:r>
            <a:endParaRPr lang="en-US" altLang="ko-KR" spc="-50" dirty="0" smtClean="0">
              <a:latin typeface="맑은 고딕" pitchFamily="50" charset="-127"/>
              <a:ea typeface="맑은 고딕" pitchFamily="50" charset="-127"/>
              <a:cs typeface="+mj-cs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lang="en-US" altLang="ko-KR" spc="-50" dirty="0" smtClean="0">
                <a:latin typeface="맑은 고딕" pitchFamily="50" charset="-127"/>
                <a:ea typeface="맑은 고딕" pitchFamily="50" charset="-127"/>
                <a:cs typeface="+mj-cs"/>
              </a:rPr>
              <a:t>Public, Private, Hybrid, Community </a:t>
            </a:r>
          </a:p>
          <a:p>
            <a:pPr marL="342900" indent="-342900">
              <a:lnSpc>
                <a:spcPct val="170000"/>
              </a:lnSpc>
              <a:buAutoNum type="arabicPeriod"/>
            </a:pPr>
            <a:r>
              <a:rPr lang="ko-KR" altLang="en-US" sz="2000" b="1" spc="-50" dirty="0" smtClean="0">
                <a:latin typeface="맑은 고딕" pitchFamily="50" charset="-127"/>
                <a:ea typeface="맑은 고딕" pitchFamily="50" charset="-127"/>
                <a:cs typeface="+mj-cs"/>
              </a:rPr>
              <a:t>장점 및 단점</a:t>
            </a:r>
          </a:p>
          <a:p>
            <a:pPr marL="342900" indent="-342900">
              <a:lnSpc>
                <a:spcPct val="170000"/>
              </a:lnSpc>
              <a:buAutoNum type="arabicPeriod"/>
            </a:pPr>
            <a:r>
              <a:rPr lang="ko-KR" altLang="en-US" sz="2000" b="1" spc="-50" dirty="0" smtClean="0">
                <a:latin typeface="맑은 고딕" pitchFamily="50" charset="-127"/>
                <a:ea typeface="맑은 고딕" pitchFamily="50" charset="-127"/>
                <a:cs typeface="+mj-cs"/>
              </a:rPr>
              <a:t>비용 관점에서의 </a:t>
            </a:r>
            <a:r>
              <a:rPr lang="ko-KR" altLang="en-US" sz="2000" b="1" spc="-50" dirty="0" err="1" smtClean="0">
                <a:latin typeface="맑은 고딕" pitchFamily="50" charset="-127"/>
                <a:ea typeface="맑은 고딕" pitchFamily="50" charset="-127"/>
                <a:cs typeface="+mj-cs"/>
              </a:rPr>
              <a:t>클라우드</a:t>
            </a:r>
            <a:endParaRPr lang="ko-KR" altLang="en-US" sz="2000" b="1" spc="-50" dirty="0"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3" name="제목 1"/>
          <p:cNvSpPr>
            <a:spLocks noGrp="1"/>
          </p:cNvSpPr>
          <p:nvPr/>
        </p:nvSpPr>
        <p:spPr>
          <a:xfrm>
            <a:off x="2895108" y="1065808"/>
            <a:ext cx="6117084" cy="500063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fontAlgn="auto" hangingPunct="1">
              <a:spcAft>
                <a:spcPts val="0"/>
              </a:spcAft>
              <a:defRPr/>
            </a:pPr>
            <a:r>
              <a:rPr lang="en-US" altLang="ko-KR" sz="3200" b="1" dirty="0" smtClean="0">
                <a:latin typeface="Tahoma" pitchFamily="34" charset="0"/>
                <a:ea typeface="+mn-ea"/>
                <a:cs typeface="Tahoma" pitchFamily="34" charset="0"/>
              </a:rPr>
              <a:t>1. </a:t>
            </a:r>
            <a:r>
              <a:rPr lang="ko-KR" altLang="en-US" sz="3200" b="1" dirty="0" err="1" smtClean="0">
                <a:latin typeface="Tahoma" pitchFamily="34" charset="0"/>
                <a:ea typeface="+mn-ea"/>
                <a:cs typeface="Tahoma" pitchFamily="34" charset="0"/>
              </a:rPr>
              <a:t>클라우드</a:t>
            </a:r>
            <a:r>
              <a:rPr lang="ko-KR" altLang="en-US" sz="3200" b="1" dirty="0" smtClean="0">
                <a:latin typeface="Tahoma" pitchFamily="34" charset="0"/>
                <a:ea typeface="+mn-ea"/>
                <a:cs typeface="Tahoma" pitchFamily="34" charset="0"/>
              </a:rPr>
              <a:t> 컴퓨팅 개요 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endParaRPr kumimoji="0" lang="ko-KR" altLang="en-US" sz="3200" b="1" dirty="0" smtClean="0">
              <a:latin typeface="Tahoma" pitchFamily="34" charset="0"/>
              <a:ea typeface="+mn-ea"/>
              <a:cs typeface="Tahoma" pitchFamily="34" charset="0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892380" y="1699221"/>
            <a:ext cx="6119812" cy="15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2.5. </a:t>
            </a:r>
            <a:r>
              <a:rPr lang="ko-KR" altLang="en-US" dirty="0" err="1" smtClean="0"/>
              <a:t>확장성</a:t>
            </a:r>
            <a:r>
              <a:rPr lang="ko-KR" altLang="en-US" dirty="0" smtClean="0"/>
              <a:t> 기술 </a:t>
            </a:r>
            <a:r>
              <a:rPr lang="en-US" altLang="ko-KR" dirty="0" smtClean="0"/>
              <a:t>(2/2)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Scale-Up, Scale-Out, …, Auto-Scaling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095999" y="86959"/>
            <a:ext cx="3537521" cy="6937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b="1" spc="-5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600" b="1" spc="-50" dirty="0" err="1" smtClean="0">
                <a:latin typeface="맑은 고딕" pitchFamily="50" charset="-127"/>
                <a:ea typeface="맑은 고딕" pitchFamily="50" charset="-127"/>
              </a:rPr>
              <a:t>클라우드</a:t>
            </a:r>
            <a:r>
              <a:rPr lang="ko-KR" altLang="en-US" sz="1600" b="1" spc="-50" dirty="0" smtClean="0">
                <a:latin typeface="맑은 고딕" pitchFamily="50" charset="-127"/>
                <a:ea typeface="맑은 고딕" pitchFamily="50" charset="-127"/>
              </a:rPr>
              <a:t> 기반 기술</a:t>
            </a:r>
            <a:endParaRPr lang="ko-KR" altLang="en-US" sz="1600" b="1" spc="-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 l="12284" b="36885"/>
          <a:stretch>
            <a:fillRect/>
          </a:stretch>
        </p:blipFill>
        <p:spPr bwMode="auto">
          <a:xfrm>
            <a:off x="336184" y="1010804"/>
            <a:ext cx="3968744" cy="1392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 t="35699" r="57895"/>
          <a:stretch>
            <a:fillRect/>
          </a:stretch>
        </p:blipFill>
        <p:spPr bwMode="auto">
          <a:xfrm>
            <a:off x="1168428" y="2420888"/>
            <a:ext cx="2304256" cy="1134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 l="12284" t="63933"/>
          <a:stretch>
            <a:fillRect/>
          </a:stretch>
        </p:blipFill>
        <p:spPr bwMode="auto">
          <a:xfrm>
            <a:off x="336184" y="3985237"/>
            <a:ext cx="3968744" cy="795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91013" y="1484784"/>
            <a:ext cx="5267325" cy="438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 cstate="print"/>
          <a:srcRect l="47368" t="35225"/>
          <a:stretch>
            <a:fillRect/>
          </a:stretch>
        </p:blipFill>
        <p:spPr bwMode="auto">
          <a:xfrm>
            <a:off x="880396" y="4797152"/>
            <a:ext cx="288032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2.4. SDN,</a:t>
            </a:r>
            <a:r>
              <a:rPr lang="ko-KR" altLang="en-US" dirty="0" smtClean="0"/>
              <a:t> </a:t>
            </a:r>
            <a:r>
              <a:rPr lang="en-US" altLang="ko-KR" dirty="0" smtClean="0"/>
              <a:t>SDS, SDDC, … </a:t>
            </a:r>
            <a:r>
              <a:rPr lang="en-US" altLang="ko-KR" dirty="0" err="1" smtClean="0"/>
              <a:t>SDx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en-US" altLang="ko-KR" dirty="0" smtClean="0"/>
              <a:t>(1/3) – </a:t>
            </a:r>
            <a:r>
              <a:rPr lang="en-US" altLang="ko-KR" dirty="0" err="1" smtClean="0"/>
              <a:t>SDx</a:t>
            </a:r>
            <a:r>
              <a:rPr lang="en-US" altLang="ko-KR" dirty="0" smtClean="0"/>
              <a:t>(Software Defined Anything)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846" t="4772" r="4808" b="4031"/>
          <a:stretch>
            <a:fillRect/>
          </a:stretch>
        </p:blipFill>
        <p:spPr bwMode="auto">
          <a:xfrm>
            <a:off x="1208584" y="1020901"/>
            <a:ext cx="7488832" cy="5360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6095999" y="86959"/>
            <a:ext cx="3537521" cy="6937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b="1" spc="-5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600" b="1" spc="-50" dirty="0" err="1" smtClean="0">
                <a:latin typeface="맑은 고딕" pitchFamily="50" charset="-127"/>
                <a:ea typeface="맑은 고딕" pitchFamily="50" charset="-127"/>
              </a:rPr>
              <a:t>클라우드</a:t>
            </a:r>
            <a:r>
              <a:rPr lang="ko-KR" altLang="en-US" sz="1600" b="1" spc="-50" dirty="0" smtClean="0">
                <a:latin typeface="맑은 고딕" pitchFamily="50" charset="-127"/>
                <a:ea typeface="맑은 고딕" pitchFamily="50" charset="-127"/>
              </a:rPr>
              <a:t> 기반 기술</a:t>
            </a:r>
            <a:endParaRPr lang="ko-KR" altLang="en-US" sz="1600" b="1" spc="-5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2.4. SDN,</a:t>
            </a:r>
            <a:r>
              <a:rPr lang="ko-KR" altLang="en-US" dirty="0" smtClean="0"/>
              <a:t> </a:t>
            </a:r>
            <a:r>
              <a:rPr lang="en-US" altLang="ko-KR" dirty="0" smtClean="0"/>
              <a:t>SDS, SDDC, … </a:t>
            </a:r>
            <a:r>
              <a:rPr lang="en-US" altLang="ko-KR" dirty="0" err="1" smtClean="0"/>
              <a:t>SDx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en-US" altLang="ko-KR" dirty="0" smtClean="0"/>
              <a:t>(2/3) – SDDC(Software Defined Data Center)</a:t>
            </a:r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095999" y="86959"/>
            <a:ext cx="3537521" cy="6937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b="1" spc="-5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600" b="1" spc="-50" dirty="0" err="1" smtClean="0">
                <a:latin typeface="맑은 고딕" pitchFamily="50" charset="-127"/>
                <a:ea typeface="맑은 고딕" pitchFamily="50" charset="-127"/>
              </a:rPr>
              <a:t>클라우드</a:t>
            </a:r>
            <a:r>
              <a:rPr lang="ko-KR" altLang="en-US" sz="1600" b="1" spc="-50" dirty="0" smtClean="0">
                <a:latin typeface="맑은 고딕" pitchFamily="50" charset="-127"/>
                <a:ea typeface="맑은 고딕" pitchFamily="50" charset="-127"/>
              </a:rPr>
              <a:t> 기반 기술</a:t>
            </a:r>
            <a:endParaRPr lang="ko-KR" altLang="en-US" sz="1600" b="1" spc="-5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1906" y="990253"/>
            <a:ext cx="5577198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28864" y="2421621"/>
            <a:ext cx="5688186" cy="3960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2.4. SDN,</a:t>
            </a:r>
            <a:r>
              <a:rPr lang="ko-KR" altLang="en-US" dirty="0" smtClean="0"/>
              <a:t> </a:t>
            </a:r>
            <a:r>
              <a:rPr lang="en-US" altLang="ko-KR" dirty="0" smtClean="0"/>
              <a:t>SDS, SDDC, … </a:t>
            </a:r>
            <a:r>
              <a:rPr lang="en-US" altLang="ko-KR" dirty="0" err="1" smtClean="0"/>
              <a:t>SDx</a:t>
            </a: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en-US" altLang="ko-KR" dirty="0" smtClean="0"/>
              <a:t>(3/3)</a:t>
            </a:r>
            <a:r>
              <a:rPr lang="ko-KR" altLang="en-US" dirty="0" smtClean="0"/>
              <a:t> </a:t>
            </a:r>
            <a:r>
              <a:rPr lang="en-US" altLang="ko-KR" dirty="0" smtClean="0"/>
              <a:t>- SDN(Software Defined Network)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4488" y="1052736"/>
            <a:ext cx="75438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7921" y="1028353"/>
            <a:ext cx="7486650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4488" y="1077119"/>
            <a:ext cx="7591425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44888" y="1475978"/>
            <a:ext cx="5684833" cy="490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6095999" y="86959"/>
            <a:ext cx="3537521" cy="6937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b="1" spc="-5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600" b="1" spc="-50" dirty="0" err="1" smtClean="0">
                <a:latin typeface="맑은 고딕" pitchFamily="50" charset="-127"/>
                <a:ea typeface="맑은 고딕" pitchFamily="50" charset="-127"/>
              </a:rPr>
              <a:t>클라우드</a:t>
            </a:r>
            <a:r>
              <a:rPr lang="ko-KR" altLang="en-US" sz="1600" b="1" spc="-50" dirty="0" smtClean="0">
                <a:latin typeface="맑은 고딕" pitchFamily="50" charset="-127"/>
                <a:ea typeface="맑은 고딕" pitchFamily="50" charset="-127"/>
              </a:rPr>
              <a:t> 기반 기술</a:t>
            </a:r>
            <a:endParaRPr lang="ko-KR" altLang="en-US" sz="1600" b="1" spc="-5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참고</a:t>
            </a:r>
            <a:r>
              <a:rPr lang="en-US" altLang="ko-KR" dirty="0" smtClean="0"/>
              <a:t>.</a:t>
            </a:r>
            <a:r>
              <a:rPr lang="ko-KR" altLang="en-US" dirty="0" smtClean="0"/>
              <a:t> 전통적인 </a:t>
            </a:r>
            <a:r>
              <a:rPr lang="en-US" altLang="ko-KR" dirty="0" smtClean="0"/>
              <a:t>N/W </a:t>
            </a:r>
            <a:r>
              <a:rPr lang="ko-KR" altLang="en-US" dirty="0" err="1" smtClean="0"/>
              <a:t>아키텍쳐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vs</a:t>
            </a:r>
            <a:r>
              <a:rPr lang="en-US" altLang="ko-KR" dirty="0" smtClean="0"/>
              <a:t> SDN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204" y="1412776"/>
            <a:ext cx="4767796" cy="4440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60132" y="96838"/>
            <a:ext cx="3524250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41032" y="3386286"/>
            <a:ext cx="4362450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5400000">
            <a:off x="7165082" y="2705100"/>
            <a:ext cx="514350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1265700" y="6012418"/>
            <a:ext cx="2606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[ </a:t>
            </a:r>
            <a:r>
              <a:rPr lang="ko-KR" altLang="en-US" dirty="0" smtClean="0"/>
              <a:t>전통적인 </a:t>
            </a:r>
            <a:r>
              <a:rPr lang="en-US" altLang="ko-KR" dirty="0" smtClean="0"/>
              <a:t>N/W </a:t>
            </a:r>
            <a:r>
              <a:rPr lang="ko-KR" altLang="en-US" dirty="0" smtClean="0"/>
              <a:t>구조 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116451" y="3275692"/>
            <a:ext cx="2611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[ SDN</a:t>
            </a:r>
            <a:r>
              <a:rPr lang="ko-KR" altLang="en-US" dirty="0" smtClean="0"/>
              <a:t> </a:t>
            </a:r>
            <a:r>
              <a:rPr lang="en-US" altLang="ko-KR" dirty="0" smtClean="0"/>
              <a:t>N/W </a:t>
            </a:r>
            <a:r>
              <a:rPr lang="ko-KR" altLang="en-US" dirty="0" err="1" smtClean="0"/>
              <a:t>아키텍쳐</a:t>
            </a:r>
            <a:r>
              <a:rPr lang="ko-KR" altLang="en-US" dirty="0" smtClean="0"/>
              <a:t> 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2.6. </a:t>
            </a:r>
            <a:r>
              <a:rPr lang="ko-KR" altLang="en-US" dirty="0" smtClean="0"/>
              <a:t>기타 </a:t>
            </a:r>
            <a:r>
              <a:rPr lang="en-US" altLang="ko-KR" dirty="0" smtClean="0"/>
              <a:t>(1/2) – Single </a:t>
            </a:r>
            <a:r>
              <a:rPr lang="en-US" altLang="ko-KR" dirty="0" err="1" smtClean="0"/>
              <a:t>v.s</a:t>
            </a:r>
            <a:r>
              <a:rPr lang="en-US" altLang="ko-KR" dirty="0" smtClean="0"/>
              <a:t>. Multi-Tenant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4022" y="1268066"/>
            <a:ext cx="8257955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6095999" y="86959"/>
            <a:ext cx="3537521" cy="6937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b="1" spc="-50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sz="1600" b="1" spc="-50" dirty="0" err="1" smtClean="0">
                <a:latin typeface="맑은 고딕" pitchFamily="50" charset="-127"/>
                <a:ea typeface="맑은 고딕" pitchFamily="50" charset="-127"/>
              </a:rPr>
              <a:t>클라우드</a:t>
            </a:r>
            <a:r>
              <a:rPr lang="ko-KR" altLang="en-US" sz="1600" b="1" spc="-50" dirty="0" smtClean="0">
                <a:latin typeface="맑은 고딕" pitchFamily="50" charset="-127"/>
                <a:ea typeface="맑은 고딕" pitchFamily="50" charset="-127"/>
              </a:rPr>
              <a:t> 기반 기술</a:t>
            </a:r>
            <a:endParaRPr lang="ko-KR" altLang="en-US" sz="1600" b="1" spc="-5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80" b="2604"/>
          <a:stretch>
            <a:fillRect/>
          </a:stretch>
        </p:blipFill>
        <p:spPr bwMode="auto">
          <a:xfrm>
            <a:off x="272480" y="1196752"/>
            <a:ext cx="6379732" cy="4823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82000" y="1641556"/>
            <a:ext cx="3151519" cy="4451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2.6. </a:t>
            </a:r>
            <a:r>
              <a:rPr lang="ko-KR" altLang="en-US" dirty="0" smtClean="0"/>
              <a:t>기타 </a:t>
            </a:r>
            <a:r>
              <a:rPr lang="en-US" altLang="ko-KR" dirty="0" smtClean="0"/>
              <a:t>(2/2)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관리 및 운영의 변화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48944" y="1988840"/>
            <a:ext cx="4608512" cy="2110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70000"/>
              </a:lnSpc>
              <a:buAutoNum type="arabicPeriod"/>
            </a:pPr>
            <a:endParaRPr lang="en-US" altLang="ko-KR" sz="2000" b="1" spc="-50" dirty="0" smtClean="0">
              <a:latin typeface="맑은 고딕" pitchFamily="50" charset="-127"/>
              <a:ea typeface="맑은 고딕" pitchFamily="50" charset="-127"/>
              <a:cs typeface="+mj-cs"/>
            </a:endParaRPr>
          </a:p>
          <a:p>
            <a:pPr marL="342900" indent="-342900">
              <a:lnSpc>
                <a:spcPct val="170000"/>
              </a:lnSpc>
              <a:buAutoNum type="arabicPeriod"/>
            </a:pPr>
            <a:r>
              <a:rPr lang="ko-KR" altLang="en-US" sz="2000" b="1" spc="-50" dirty="0" err="1" smtClean="0">
                <a:latin typeface="맑은 고딕" pitchFamily="50" charset="-127"/>
                <a:ea typeface="맑은 고딕" pitchFamily="50" charset="-127"/>
                <a:cs typeface="+mj-cs"/>
              </a:rPr>
              <a:t>클라우드</a:t>
            </a:r>
            <a:r>
              <a:rPr lang="ko-KR" altLang="en-US" sz="2000" b="1" spc="-50" dirty="0" smtClean="0">
                <a:latin typeface="맑은 고딕" pitchFamily="50" charset="-127"/>
                <a:ea typeface="맑은 고딕" pitchFamily="50" charset="-127"/>
                <a:cs typeface="+mj-cs"/>
              </a:rPr>
              <a:t> 서비스 보안위협</a:t>
            </a:r>
          </a:p>
          <a:p>
            <a:pPr marL="342900" indent="-342900">
              <a:lnSpc>
                <a:spcPct val="170000"/>
              </a:lnSpc>
              <a:buFontTx/>
              <a:buAutoNum type="arabicPeriod"/>
            </a:pPr>
            <a:r>
              <a:rPr lang="ko-KR" altLang="en-US" sz="2000" b="1" spc="-50" dirty="0" smtClean="0">
                <a:latin typeface="맑은 고딕" pitchFamily="50" charset="-127"/>
                <a:ea typeface="맑은 고딕" pitchFamily="50" charset="-127"/>
                <a:cs typeface="+mj-cs"/>
              </a:rPr>
              <a:t> </a:t>
            </a:r>
            <a:r>
              <a:rPr lang="ko-KR" altLang="en-US" sz="2000" b="1" spc="-50" dirty="0" err="1" smtClean="0">
                <a:latin typeface="맑은 고딕" pitchFamily="50" charset="-127"/>
                <a:ea typeface="맑은 고딕" pitchFamily="50" charset="-127"/>
                <a:cs typeface="+mj-cs"/>
              </a:rPr>
              <a:t>클라우드</a:t>
            </a:r>
            <a:r>
              <a:rPr lang="ko-KR" altLang="en-US" sz="2000" b="1" spc="-50" dirty="0" smtClean="0">
                <a:latin typeface="맑은 고딕" pitchFamily="50" charset="-127"/>
                <a:ea typeface="맑은 고딕" pitchFamily="50" charset="-127"/>
                <a:cs typeface="+mj-cs"/>
              </a:rPr>
              <a:t> 서비스 보안사고 사례</a:t>
            </a:r>
          </a:p>
          <a:p>
            <a:pPr marL="342900" indent="-342900">
              <a:lnSpc>
                <a:spcPct val="170000"/>
              </a:lnSpc>
              <a:buAutoNum type="arabicPeriod"/>
            </a:pPr>
            <a:r>
              <a:rPr lang="ko-KR" altLang="en-US" sz="2000" b="1" spc="-50" dirty="0" smtClean="0">
                <a:latin typeface="맑은 고딕" pitchFamily="50" charset="-127"/>
                <a:ea typeface="맑은 고딕" pitchFamily="50" charset="-127"/>
                <a:cs typeface="+mj-cs"/>
              </a:rPr>
              <a:t> </a:t>
            </a:r>
            <a:r>
              <a:rPr lang="ko-KR" altLang="en-US" sz="2000" b="1" spc="-50" dirty="0" err="1" smtClean="0">
                <a:latin typeface="맑은 고딕" pitchFamily="50" charset="-127"/>
                <a:ea typeface="맑은 고딕" pitchFamily="50" charset="-127"/>
                <a:cs typeface="+mj-cs"/>
              </a:rPr>
              <a:t>클라우드</a:t>
            </a:r>
            <a:r>
              <a:rPr lang="ko-KR" altLang="en-US" sz="2000" b="1" spc="-50" dirty="0" smtClean="0">
                <a:latin typeface="맑은 고딕" pitchFamily="50" charset="-127"/>
                <a:ea typeface="맑은 고딕" pitchFamily="50" charset="-127"/>
                <a:cs typeface="+mj-cs"/>
              </a:rPr>
              <a:t> 컴퓨팅 보안기술</a:t>
            </a:r>
          </a:p>
        </p:txBody>
      </p:sp>
      <p:sp>
        <p:nvSpPr>
          <p:cNvPr id="3" name="제목 1"/>
          <p:cNvSpPr>
            <a:spLocks noGrp="1"/>
          </p:cNvSpPr>
          <p:nvPr/>
        </p:nvSpPr>
        <p:spPr>
          <a:xfrm>
            <a:off x="2895108" y="1065808"/>
            <a:ext cx="6117084" cy="500063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fontAlgn="auto" hangingPunct="1">
              <a:spcAft>
                <a:spcPts val="0"/>
              </a:spcAft>
              <a:defRPr/>
            </a:pPr>
            <a:r>
              <a:rPr lang="en-US" altLang="ko-KR" sz="3200" b="1" dirty="0" smtClean="0">
                <a:latin typeface="Tahoma" pitchFamily="34" charset="0"/>
                <a:ea typeface="+mn-ea"/>
                <a:cs typeface="Tahoma" pitchFamily="34" charset="0"/>
              </a:rPr>
              <a:t>3. </a:t>
            </a:r>
            <a:r>
              <a:rPr lang="ko-KR" altLang="en-US" sz="3200" b="1" dirty="0" err="1" smtClean="0">
                <a:latin typeface="Tahoma" pitchFamily="34" charset="0"/>
                <a:ea typeface="+mn-ea"/>
                <a:cs typeface="Tahoma" pitchFamily="34" charset="0"/>
              </a:rPr>
              <a:t>클라우드</a:t>
            </a:r>
            <a:r>
              <a:rPr lang="ko-KR" altLang="en-US" sz="3200" b="1" dirty="0" smtClean="0">
                <a:latin typeface="Tahoma" pitchFamily="34" charset="0"/>
                <a:ea typeface="+mn-ea"/>
                <a:cs typeface="Tahoma" pitchFamily="34" charset="0"/>
              </a:rPr>
              <a:t> 보안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endParaRPr kumimoji="0" lang="ko-KR" altLang="en-US" sz="3200" b="1" dirty="0" smtClean="0">
              <a:latin typeface="Tahoma" pitchFamily="34" charset="0"/>
              <a:ea typeface="+mn-ea"/>
              <a:cs typeface="Tahoma" pitchFamily="34" charset="0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892380" y="1699221"/>
            <a:ext cx="6119812" cy="15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err="1" smtClean="0"/>
              <a:t>클라우드</a:t>
            </a:r>
            <a:r>
              <a:rPr lang="ko-KR" altLang="en-US" dirty="0" smtClean="0"/>
              <a:t> 서비스 보안위협 </a:t>
            </a:r>
            <a:r>
              <a:rPr lang="en-US" altLang="ko-KR" dirty="0" smtClean="0"/>
              <a:t>(1/4)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4663" y="1160463"/>
            <a:ext cx="9086850" cy="522128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25400">
              <a:bevelT w="1270" h="25400"/>
              <a:contourClr>
                <a:schemeClr val="bg1"/>
              </a:contourClr>
            </a:sp3d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dirty="0" smtClean="0">
                <a:solidFill>
                  <a:prstClr val="black"/>
                </a:solidFill>
                <a:latin typeface="Rix고딕 EB" pitchFamily="18" charset="-127"/>
                <a:ea typeface="Rix고딕 EB" pitchFamily="18" charset="-127"/>
              </a:rPr>
              <a:t>정부</a:t>
            </a:r>
            <a:r>
              <a:rPr lang="en-US" altLang="ko-KR" sz="1600" dirty="0" smtClean="0">
                <a:solidFill>
                  <a:prstClr val="black"/>
                </a:solidFill>
                <a:latin typeface="Rix고딕 EB" pitchFamily="18" charset="-127"/>
                <a:ea typeface="Rix고딕 EB" pitchFamily="18" charset="-127"/>
              </a:rPr>
              <a:t>·</a:t>
            </a:r>
            <a:r>
              <a:rPr lang="ko-KR" altLang="en-US" sz="1600" dirty="0" smtClean="0">
                <a:solidFill>
                  <a:prstClr val="black"/>
                </a:solidFill>
                <a:latin typeface="Rix고딕 EB" pitchFamily="18" charset="-127"/>
                <a:ea typeface="Rix고딕 EB" pitchFamily="18" charset="-127"/>
              </a:rPr>
              <a:t>기업에서 </a:t>
            </a:r>
            <a:r>
              <a:rPr lang="ko-KR" altLang="en-US" sz="1600" dirty="0" err="1" smtClean="0">
                <a:solidFill>
                  <a:prstClr val="black"/>
                </a:solidFill>
                <a:latin typeface="Rix고딕 EB" pitchFamily="18" charset="-127"/>
                <a:ea typeface="Rix고딕 EB" pitchFamily="18" charset="-127"/>
              </a:rPr>
              <a:t>클라우드</a:t>
            </a:r>
            <a:r>
              <a:rPr lang="ko-KR" altLang="en-US" sz="1600" dirty="0" smtClean="0">
                <a:solidFill>
                  <a:prstClr val="black"/>
                </a:solidFill>
                <a:latin typeface="Rix고딕 EB" pitchFamily="18" charset="-127"/>
                <a:ea typeface="Rix고딕 EB" pitchFamily="18" charset="-127"/>
              </a:rPr>
              <a:t> 구축</a:t>
            </a:r>
            <a:r>
              <a:rPr lang="en-US" altLang="ko-KR" sz="1600" dirty="0" smtClean="0">
                <a:solidFill>
                  <a:prstClr val="black"/>
                </a:solidFill>
                <a:latin typeface="Rix고딕 EB" pitchFamily="18" charset="-127"/>
                <a:ea typeface="Rix고딕 EB" pitchFamily="18" charset="-127"/>
              </a:rPr>
              <a:t>·</a:t>
            </a:r>
            <a:r>
              <a:rPr lang="ko-KR" altLang="en-US" sz="1600" dirty="0" smtClean="0">
                <a:solidFill>
                  <a:prstClr val="black"/>
                </a:solidFill>
                <a:latin typeface="Rix고딕 EB" pitchFamily="18" charset="-127"/>
                <a:ea typeface="Rix고딕 EB" pitchFamily="18" charset="-127"/>
              </a:rPr>
              <a:t>도입 시 최대 걸림돌은 보안 문제 </a:t>
            </a:r>
          </a:p>
          <a:p>
            <a:pPr algn="just">
              <a:lnSpc>
                <a:spcPct val="150000"/>
              </a:lnSpc>
            </a:pPr>
            <a:endParaRPr lang="ko-KR" altLang="en-US" sz="1600" dirty="0" smtClean="0">
              <a:solidFill>
                <a:prstClr val="black"/>
              </a:solidFill>
              <a:latin typeface="Rix고딕 EB" pitchFamily="18" charset="-127"/>
              <a:ea typeface="Rix고딕 EB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dirty="0" smtClean="0">
                <a:solidFill>
                  <a:prstClr val="black"/>
                </a:solidFill>
                <a:latin typeface="Rix고딕 EB" pitchFamily="18" charset="-127"/>
                <a:ea typeface="Rix고딕 EB" pitchFamily="18" charset="-127"/>
              </a:rPr>
              <a:t>기존 보안 위협을 상속하고 </a:t>
            </a:r>
            <a:r>
              <a:rPr lang="ko-KR" altLang="en-US" sz="1600" dirty="0" err="1" smtClean="0">
                <a:solidFill>
                  <a:prstClr val="black"/>
                </a:solidFill>
                <a:latin typeface="Rix고딕 EB" pitchFamily="18" charset="-127"/>
                <a:ea typeface="Rix고딕 EB" pitchFamily="18" charset="-127"/>
              </a:rPr>
              <a:t>클라우드</a:t>
            </a:r>
            <a:r>
              <a:rPr lang="ko-KR" altLang="en-US" sz="1600" dirty="0" smtClean="0">
                <a:solidFill>
                  <a:prstClr val="black"/>
                </a:solidFill>
                <a:latin typeface="Rix고딕 EB" pitchFamily="18" charset="-127"/>
                <a:ea typeface="Rix고딕 EB" pitchFamily="18" charset="-127"/>
              </a:rPr>
              <a:t> 특성에 따른 신규 보안 위협 존재 </a:t>
            </a:r>
          </a:p>
          <a:p>
            <a:pPr algn="just">
              <a:lnSpc>
                <a:spcPct val="150000"/>
              </a:lnSpc>
            </a:pPr>
            <a:r>
              <a:rPr lang="ko-KR" altLang="en-US" sz="1600" dirty="0" smtClean="0">
                <a:latin typeface="Rix고딕 B" pitchFamily="18" charset="-127"/>
                <a:ea typeface="Rix고딕 B" pitchFamily="18" charset="-127"/>
              </a:rPr>
              <a:t>⇒ </a:t>
            </a:r>
            <a:r>
              <a:rPr lang="ko-KR" altLang="en-US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가상화</a:t>
            </a:r>
            <a:r>
              <a:rPr lang="en-US" altLang="ko-KR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, </a:t>
            </a:r>
            <a:r>
              <a:rPr lang="ko-KR" altLang="en-US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다중임차</a:t>
            </a:r>
            <a:r>
              <a:rPr lang="en-US" altLang="ko-KR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(Multi-tenancy), </a:t>
            </a:r>
            <a:r>
              <a:rPr lang="ko-KR" altLang="en-US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원격지에 정보 위탁</a:t>
            </a:r>
            <a:r>
              <a:rPr lang="en-US" altLang="ko-KR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·</a:t>
            </a:r>
            <a:r>
              <a:rPr lang="ko-KR" altLang="en-US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사업자 종속</a:t>
            </a:r>
            <a:r>
              <a:rPr lang="en-US" altLang="ko-KR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,</a:t>
            </a:r>
          </a:p>
          <a:p>
            <a:pPr algn="just">
              <a:lnSpc>
                <a:spcPct val="150000"/>
              </a:lnSpc>
            </a:pPr>
            <a:r>
              <a:rPr lang="ko-KR" altLang="en-US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    </a:t>
            </a:r>
            <a:r>
              <a:rPr lang="en-US" altLang="ko-KR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 </a:t>
            </a:r>
            <a:r>
              <a:rPr lang="ko-KR" altLang="en-US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 </a:t>
            </a:r>
            <a:r>
              <a:rPr lang="ko-KR" altLang="en-US" sz="1400" kern="0" spc="-50" dirty="0" err="1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모바일</a:t>
            </a:r>
            <a:r>
              <a:rPr lang="ko-KR" altLang="en-US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 기기 접속</a:t>
            </a:r>
            <a:r>
              <a:rPr lang="en-US" altLang="ko-KR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, </a:t>
            </a:r>
            <a:r>
              <a:rPr lang="ko-KR" altLang="en-US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데이터 국외이전</a:t>
            </a:r>
            <a:r>
              <a:rPr lang="en-US" altLang="ko-KR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, </a:t>
            </a:r>
            <a:r>
              <a:rPr lang="ko-KR" altLang="en-US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침해사고 대형화</a:t>
            </a:r>
            <a:r>
              <a:rPr lang="en-US" altLang="ko-KR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, </a:t>
            </a:r>
            <a:r>
              <a:rPr lang="ko-KR" altLang="en-US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데이터센터 안전성 등 </a:t>
            </a:r>
          </a:p>
          <a:p>
            <a:pPr algn="just">
              <a:lnSpc>
                <a:spcPct val="150000"/>
              </a:lnSpc>
            </a:pPr>
            <a:r>
              <a:rPr lang="ko-KR" altLang="en-US" sz="1600" dirty="0" smtClean="0">
                <a:solidFill>
                  <a:prstClr val="black"/>
                </a:solidFill>
                <a:latin typeface="Rix고딕 EB" pitchFamily="18" charset="-127"/>
                <a:ea typeface="Rix고딕 EB" pitchFamily="18" charset="-127"/>
              </a:rPr>
              <a:t/>
            </a:r>
            <a:br>
              <a:rPr lang="ko-KR" altLang="en-US" sz="1600" dirty="0" smtClean="0">
                <a:solidFill>
                  <a:prstClr val="black"/>
                </a:solidFill>
                <a:latin typeface="Rix고딕 EB" pitchFamily="18" charset="-127"/>
                <a:ea typeface="Rix고딕 EB" pitchFamily="18" charset="-127"/>
              </a:rPr>
            </a:br>
            <a:r>
              <a:rPr lang="ko-KR" altLang="en-US" sz="1600" dirty="0" smtClean="0">
                <a:solidFill>
                  <a:prstClr val="black"/>
                </a:solidFill>
                <a:latin typeface="Rix고딕 EB" pitchFamily="18" charset="-127"/>
                <a:ea typeface="Rix고딕 EB" pitchFamily="18" charset="-127"/>
              </a:rPr>
              <a:t>가상화 플랫폼의 </a:t>
            </a:r>
            <a:r>
              <a:rPr lang="ko-KR" altLang="en-US" sz="1600" dirty="0" err="1" smtClean="0">
                <a:solidFill>
                  <a:prstClr val="black"/>
                </a:solidFill>
                <a:latin typeface="Rix고딕 EB" pitchFamily="18" charset="-127"/>
                <a:ea typeface="Rix고딕 EB" pitchFamily="18" charset="-127"/>
              </a:rPr>
              <a:t>하이퍼바이저를</a:t>
            </a:r>
            <a:r>
              <a:rPr lang="ko-KR" altLang="en-US" sz="1600" dirty="0" smtClean="0">
                <a:solidFill>
                  <a:prstClr val="black"/>
                </a:solidFill>
                <a:latin typeface="Rix고딕 EB" pitchFamily="18" charset="-127"/>
                <a:ea typeface="Rix고딕 EB" pitchFamily="18" charset="-127"/>
              </a:rPr>
              <a:t> 통해 가상서버가 상호 연결된 구조적 특성에 따른 신규 공격 경로 존재 </a:t>
            </a:r>
          </a:p>
          <a:p>
            <a:pPr algn="just">
              <a:lnSpc>
                <a:spcPct val="150000"/>
              </a:lnSpc>
            </a:pPr>
            <a:r>
              <a:rPr lang="ko-KR" altLang="en-US" sz="1600" dirty="0" smtClean="0">
                <a:solidFill>
                  <a:prstClr val="black"/>
                </a:solidFill>
                <a:latin typeface="Rix고딕 EB" pitchFamily="18" charset="-127"/>
                <a:ea typeface="Rix고딕 EB" pitchFamily="18" charset="-127"/>
              </a:rPr>
              <a:t/>
            </a:r>
            <a:br>
              <a:rPr lang="ko-KR" altLang="en-US" sz="1600" dirty="0" smtClean="0">
                <a:solidFill>
                  <a:prstClr val="black"/>
                </a:solidFill>
                <a:latin typeface="Rix고딕 EB" pitchFamily="18" charset="-127"/>
                <a:ea typeface="Rix고딕 EB" pitchFamily="18" charset="-127"/>
              </a:rPr>
            </a:br>
            <a:r>
              <a:rPr lang="ko-KR" altLang="en-US" sz="1600" dirty="0" smtClean="0">
                <a:solidFill>
                  <a:prstClr val="black"/>
                </a:solidFill>
                <a:latin typeface="Rix고딕 EB" pitchFamily="18" charset="-127"/>
                <a:ea typeface="Rix고딕 EB" pitchFamily="18" charset="-127"/>
              </a:rPr>
              <a:t>특권을 가진 사용자의 접근제어</a:t>
            </a:r>
            <a:r>
              <a:rPr lang="en-US" altLang="ko-KR" sz="1600" dirty="0" smtClean="0">
                <a:solidFill>
                  <a:prstClr val="black"/>
                </a:solidFill>
                <a:latin typeface="Rix고딕 EB" pitchFamily="18" charset="-127"/>
                <a:ea typeface="Rix고딕 EB" pitchFamily="18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Rix고딕 EB" pitchFamily="18" charset="-127"/>
                <a:ea typeface="Rix고딕 EB" pitchFamily="18" charset="-127"/>
              </a:rPr>
              <a:t>데이터 </a:t>
            </a:r>
            <a:r>
              <a:rPr lang="ko-KR" altLang="en-US" sz="1600" dirty="0" err="1" smtClean="0">
                <a:solidFill>
                  <a:prstClr val="black"/>
                </a:solidFill>
                <a:latin typeface="Rix고딕 EB" pitchFamily="18" charset="-127"/>
                <a:ea typeface="Rix고딕 EB" pitchFamily="18" charset="-127"/>
              </a:rPr>
              <a:t>무결성</a:t>
            </a:r>
            <a:r>
              <a:rPr lang="en-US" altLang="ko-KR" sz="1600" dirty="0" smtClean="0">
                <a:solidFill>
                  <a:prstClr val="black"/>
                </a:solidFill>
                <a:latin typeface="Rix고딕 EB" pitchFamily="18" charset="-127"/>
                <a:ea typeface="Rix고딕 EB" pitchFamily="18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Rix고딕 EB" pitchFamily="18" charset="-127"/>
                <a:ea typeface="Rix고딕 EB" pitchFamily="18" charset="-127"/>
              </a:rPr>
              <a:t>서비스의 가용성 등이 중요한 보안 요소 </a:t>
            </a:r>
          </a:p>
          <a:p>
            <a:pPr algn="just">
              <a:lnSpc>
                <a:spcPct val="150000"/>
              </a:lnSpc>
            </a:pPr>
            <a:endParaRPr lang="ko-KR" altLang="en-US" sz="1600" dirty="0" smtClean="0">
              <a:solidFill>
                <a:prstClr val="black"/>
              </a:solidFill>
              <a:latin typeface="Rix고딕 EB" pitchFamily="18" charset="-127"/>
              <a:ea typeface="Rix고딕 EB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dirty="0" err="1" smtClean="0">
                <a:solidFill>
                  <a:prstClr val="black"/>
                </a:solidFill>
                <a:latin typeface="Rix고딕 EB" pitchFamily="18" charset="-127"/>
                <a:ea typeface="Rix고딕 EB" pitchFamily="18" charset="-127"/>
              </a:rPr>
              <a:t>클라우드</a:t>
            </a:r>
            <a:r>
              <a:rPr lang="ko-KR" altLang="en-US" sz="1600" dirty="0" smtClean="0">
                <a:solidFill>
                  <a:prstClr val="black"/>
                </a:solidFill>
                <a:latin typeface="Rix고딕 EB" pitchFamily="18" charset="-127"/>
                <a:ea typeface="Rix고딕 EB" pitchFamily="18" charset="-127"/>
              </a:rPr>
              <a:t> 컴퓨팅 환경은 다양한 기반 기술들의 조합으로 구성</a:t>
            </a:r>
          </a:p>
          <a:p>
            <a:pPr algn="just">
              <a:lnSpc>
                <a:spcPct val="150000"/>
              </a:lnSpc>
            </a:pPr>
            <a:r>
              <a:rPr lang="en-US" altLang="ko-KR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(</a:t>
            </a:r>
            <a:r>
              <a:rPr lang="ko-KR" altLang="en-US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상용 보안제품의 경우에도 대부분 기존 보안 제품의 기능을 통합하여 제공하는 수준</a:t>
            </a:r>
            <a:r>
              <a:rPr lang="en-US" altLang="ko-KR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)</a:t>
            </a:r>
          </a:p>
          <a:p>
            <a:pPr algn="just">
              <a:lnSpc>
                <a:spcPct val="150000"/>
              </a:lnSpc>
            </a:pPr>
            <a:r>
              <a:rPr lang="ko-KR" altLang="en-US" sz="2000" spc="-80" dirty="0" smtClean="0">
                <a:ln w="11430">
                  <a:noFill/>
                </a:ln>
                <a:solidFill>
                  <a:srgbClr val="CC3300"/>
                </a:solidFill>
                <a:latin typeface="Rix비타민 B" pitchFamily="18" charset="-127"/>
                <a:ea typeface="Rix비타민 B" pitchFamily="18" charset="-127"/>
                <a:cs typeface="Arial" pitchFamily="34" charset="0"/>
              </a:rPr>
              <a:t>⇒  각각의 보안 기술을 </a:t>
            </a:r>
            <a:r>
              <a:rPr lang="ko-KR" altLang="en-US" sz="2000" spc="-80" dirty="0" err="1" smtClean="0">
                <a:ln w="11430">
                  <a:noFill/>
                </a:ln>
                <a:solidFill>
                  <a:srgbClr val="CC3300"/>
                </a:solidFill>
                <a:latin typeface="Rix비타민 B" pitchFamily="18" charset="-127"/>
                <a:ea typeface="Rix비타민 B" pitchFamily="18" charset="-127"/>
                <a:cs typeface="Arial" pitchFamily="34" charset="0"/>
              </a:rPr>
              <a:t>클라우드</a:t>
            </a:r>
            <a:r>
              <a:rPr lang="ko-KR" altLang="en-US" sz="2000" spc="-80" dirty="0" smtClean="0">
                <a:ln w="11430">
                  <a:noFill/>
                </a:ln>
                <a:solidFill>
                  <a:srgbClr val="CC3300"/>
                </a:solidFill>
                <a:latin typeface="Rix비타민 B" pitchFamily="18" charset="-127"/>
                <a:ea typeface="Rix비타민 B" pitchFamily="18" charset="-127"/>
                <a:cs typeface="Arial" pitchFamily="34" charset="0"/>
              </a:rPr>
              <a:t> 컴퓨팅 특성을 고려하여 적용하는 방안  필요</a:t>
            </a:r>
          </a:p>
          <a:p>
            <a:pPr algn="just">
              <a:lnSpc>
                <a:spcPct val="150000"/>
              </a:lnSpc>
            </a:pPr>
            <a:endParaRPr lang="ko-KR" altLang="en-US" sz="1400" kern="0" spc="-50" dirty="0" smtClean="0">
              <a:solidFill>
                <a:prstClr val="black"/>
              </a:solidFill>
              <a:latin typeface="Rix고딕 B" pitchFamily="18" charset="-127"/>
              <a:ea typeface="Rix고딕 B" pitchFamily="18" charset="-127"/>
            </a:endParaRPr>
          </a:p>
        </p:txBody>
      </p:sp>
      <p:grpSp>
        <p:nvGrpSpPr>
          <p:cNvPr id="2" name="그룹 55"/>
          <p:cNvGrpSpPr/>
          <p:nvPr/>
        </p:nvGrpSpPr>
        <p:grpSpPr>
          <a:xfrm>
            <a:off x="338137" y="1309690"/>
            <a:ext cx="168627" cy="164037"/>
            <a:chOff x="270669" y="1073151"/>
            <a:chExt cx="218380" cy="216000"/>
          </a:xfrm>
        </p:grpSpPr>
        <p:sp>
          <p:nvSpPr>
            <p:cNvPr id="8" name="모서리가 둥근 직사각형 4"/>
            <p:cNvSpPr/>
            <p:nvPr/>
          </p:nvSpPr>
          <p:spPr>
            <a:xfrm rot="5400000">
              <a:off x="273050" y="1073151"/>
              <a:ext cx="216000" cy="215999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Rix고딕 M" pitchFamily="18" charset="-127"/>
                <a:ea typeface="Rix고딕 M" pitchFamily="18" charset="-127"/>
              </a:endParaRPr>
            </a:p>
          </p:txBody>
        </p:sp>
        <p:sp>
          <p:nvSpPr>
            <p:cNvPr id="9" name="오른쪽 화살표 8"/>
            <p:cNvSpPr/>
            <p:nvPr/>
          </p:nvSpPr>
          <p:spPr>
            <a:xfrm>
              <a:off x="270669" y="1116896"/>
              <a:ext cx="177392" cy="128490"/>
            </a:xfrm>
            <a:prstGeom prst="rightArrow">
              <a:avLst>
                <a:gd name="adj1" fmla="val 21198"/>
                <a:gd name="adj2" fmla="val 6182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Rix고딕 M" pitchFamily="18" charset="-127"/>
                <a:ea typeface="Rix고딕 M" pitchFamily="18" charset="-127"/>
              </a:endParaRPr>
            </a:p>
          </p:txBody>
        </p:sp>
      </p:grpSp>
      <p:grpSp>
        <p:nvGrpSpPr>
          <p:cNvPr id="3" name="그룹 55"/>
          <p:cNvGrpSpPr/>
          <p:nvPr/>
        </p:nvGrpSpPr>
        <p:grpSpPr>
          <a:xfrm>
            <a:off x="344488" y="2054882"/>
            <a:ext cx="168627" cy="164037"/>
            <a:chOff x="270669" y="1073151"/>
            <a:chExt cx="218380" cy="216000"/>
          </a:xfrm>
        </p:grpSpPr>
        <p:sp>
          <p:nvSpPr>
            <p:cNvPr id="11" name="모서리가 둥근 직사각형 4"/>
            <p:cNvSpPr/>
            <p:nvPr/>
          </p:nvSpPr>
          <p:spPr>
            <a:xfrm rot="5400000">
              <a:off x="273050" y="1073151"/>
              <a:ext cx="216000" cy="215999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Rix고딕 M" pitchFamily="18" charset="-127"/>
                <a:ea typeface="Rix고딕 M" pitchFamily="18" charset="-127"/>
              </a:endParaRPr>
            </a:p>
          </p:txBody>
        </p:sp>
        <p:sp>
          <p:nvSpPr>
            <p:cNvPr id="12" name="오른쪽 화살표 11"/>
            <p:cNvSpPr/>
            <p:nvPr/>
          </p:nvSpPr>
          <p:spPr>
            <a:xfrm>
              <a:off x="270669" y="1116896"/>
              <a:ext cx="177392" cy="128490"/>
            </a:xfrm>
            <a:prstGeom prst="rightArrow">
              <a:avLst>
                <a:gd name="adj1" fmla="val 21198"/>
                <a:gd name="adj2" fmla="val 6182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Rix고딕 M" pitchFamily="18" charset="-127"/>
                <a:ea typeface="Rix고딕 M" pitchFamily="18" charset="-127"/>
              </a:endParaRPr>
            </a:p>
          </p:txBody>
        </p:sp>
      </p:grpSp>
      <p:grpSp>
        <p:nvGrpSpPr>
          <p:cNvPr id="4" name="그룹 55"/>
          <p:cNvGrpSpPr/>
          <p:nvPr/>
        </p:nvGrpSpPr>
        <p:grpSpPr>
          <a:xfrm>
            <a:off x="344488" y="3464445"/>
            <a:ext cx="168627" cy="164037"/>
            <a:chOff x="270669" y="1073151"/>
            <a:chExt cx="218380" cy="216000"/>
          </a:xfrm>
        </p:grpSpPr>
        <p:sp>
          <p:nvSpPr>
            <p:cNvPr id="14" name="모서리가 둥근 직사각형 4"/>
            <p:cNvSpPr/>
            <p:nvPr/>
          </p:nvSpPr>
          <p:spPr>
            <a:xfrm rot="5400000">
              <a:off x="273050" y="1073151"/>
              <a:ext cx="216000" cy="215999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Rix고딕 M" pitchFamily="18" charset="-127"/>
                <a:ea typeface="Rix고딕 M" pitchFamily="18" charset="-127"/>
              </a:endParaRPr>
            </a:p>
          </p:txBody>
        </p:sp>
        <p:sp>
          <p:nvSpPr>
            <p:cNvPr id="15" name="오른쪽 화살표 14"/>
            <p:cNvSpPr/>
            <p:nvPr/>
          </p:nvSpPr>
          <p:spPr>
            <a:xfrm>
              <a:off x="270669" y="1116896"/>
              <a:ext cx="177392" cy="128490"/>
            </a:xfrm>
            <a:prstGeom prst="rightArrow">
              <a:avLst>
                <a:gd name="adj1" fmla="val 21198"/>
                <a:gd name="adj2" fmla="val 6182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Rix고딕 M" pitchFamily="18" charset="-127"/>
                <a:ea typeface="Rix고딕 M" pitchFamily="18" charset="-127"/>
              </a:endParaRPr>
            </a:p>
          </p:txBody>
        </p:sp>
      </p:grpSp>
      <p:grpSp>
        <p:nvGrpSpPr>
          <p:cNvPr id="5" name="그룹 55"/>
          <p:cNvGrpSpPr/>
          <p:nvPr/>
        </p:nvGrpSpPr>
        <p:grpSpPr>
          <a:xfrm>
            <a:off x="344488" y="4195041"/>
            <a:ext cx="168627" cy="164037"/>
            <a:chOff x="270669" y="1073151"/>
            <a:chExt cx="218380" cy="216000"/>
          </a:xfrm>
        </p:grpSpPr>
        <p:sp>
          <p:nvSpPr>
            <p:cNvPr id="18" name="모서리가 둥근 직사각형 4"/>
            <p:cNvSpPr/>
            <p:nvPr/>
          </p:nvSpPr>
          <p:spPr>
            <a:xfrm rot="5400000">
              <a:off x="273050" y="1073151"/>
              <a:ext cx="216000" cy="215999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Rix고딕 M" pitchFamily="18" charset="-127"/>
                <a:ea typeface="Rix고딕 M" pitchFamily="18" charset="-127"/>
              </a:endParaRPr>
            </a:p>
          </p:txBody>
        </p:sp>
        <p:sp>
          <p:nvSpPr>
            <p:cNvPr id="19" name="오른쪽 화살표 18"/>
            <p:cNvSpPr/>
            <p:nvPr/>
          </p:nvSpPr>
          <p:spPr>
            <a:xfrm>
              <a:off x="270669" y="1116896"/>
              <a:ext cx="177392" cy="128490"/>
            </a:xfrm>
            <a:prstGeom prst="rightArrow">
              <a:avLst>
                <a:gd name="adj1" fmla="val 21198"/>
                <a:gd name="adj2" fmla="val 6182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Rix고딕 M" pitchFamily="18" charset="-127"/>
                <a:ea typeface="Rix고딕 M" pitchFamily="18" charset="-127"/>
              </a:endParaRPr>
            </a:p>
          </p:txBody>
        </p:sp>
      </p:grpSp>
      <p:grpSp>
        <p:nvGrpSpPr>
          <p:cNvPr id="7" name="그룹 55"/>
          <p:cNvGrpSpPr/>
          <p:nvPr/>
        </p:nvGrpSpPr>
        <p:grpSpPr>
          <a:xfrm>
            <a:off x="344488" y="4944828"/>
            <a:ext cx="168627" cy="164037"/>
            <a:chOff x="270669" y="1073151"/>
            <a:chExt cx="218380" cy="216000"/>
          </a:xfrm>
        </p:grpSpPr>
        <p:sp>
          <p:nvSpPr>
            <p:cNvPr id="21" name="모서리가 둥근 직사각형 4"/>
            <p:cNvSpPr/>
            <p:nvPr/>
          </p:nvSpPr>
          <p:spPr>
            <a:xfrm rot="5400000">
              <a:off x="273050" y="1073151"/>
              <a:ext cx="216000" cy="215999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Rix고딕 M" pitchFamily="18" charset="-127"/>
                <a:ea typeface="Rix고딕 M" pitchFamily="18" charset="-127"/>
              </a:endParaRPr>
            </a:p>
          </p:txBody>
        </p:sp>
        <p:sp>
          <p:nvSpPr>
            <p:cNvPr id="22" name="오른쪽 화살표 21"/>
            <p:cNvSpPr/>
            <p:nvPr/>
          </p:nvSpPr>
          <p:spPr>
            <a:xfrm>
              <a:off x="270669" y="1116896"/>
              <a:ext cx="177392" cy="128490"/>
            </a:xfrm>
            <a:prstGeom prst="rightArrow">
              <a:avLst>
                <a:gd name="adj1" fmla="val 21198"/>
                <a:gd name="adj2" fmla="val 6182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Rix고딕 M" pitchFamily="18" charset="-127"/>
                <a:ea typeface="Rix고딕 M" pitchFamily="18" charset="-127"/>
              </a:endParaRPr>
            </a:p>
          </p:txBody>
        </p:sp>
      </p:grpSp>
      <p:pic>
        <p:nvPicPr>
          <p:cNvPr id="23" name="그림 22" descr="Untitled-1.png"/>
          <p:cNvPicPr>
            <a:picLocks/>
          </p:cNvPicPr>
          <p:nvPr/>
        </p:nvPicPr>
        <p:blipFill>
          <a:blip r:embed="rId2" cstate="print"/>
          <a:srcRect t="-36364" b="-36364"/>
          <a:stretch>
            <a:fillRect/>
          </a:stretch>
        </p:blipFill>
        <p:spPr>
          <a:xfrm>
            <a:off x="3692860" y="1520788"/>
            <a:ext cx="2268252" cy="56956"/>
          </a:xfrm>
          <a:prstGeom prst="rect">
            <a:avLst/>
          </a:prstGeom>
        </p:spPr>
      </p:pic>
      <p:pic>
        <p:nvPicPr>
          <p:cNvPr id="24" name="그림 23" descr="Untitled-1.png"/>
          <p:cNvPicPr>
            <a:picLocks noChangeAspect="1"/>
          </p:cNvPicPr>
          <p:nvPr/>
        </p:nvPicPr>
        <p:blipFill>
          <a:blip r:embed="rId2" cstate="print"/>
          <a:srcRect t="-36364" b="-36364"/>
          <a:stretch>
            <a:fillRect/>
          </a:stretch>
        </p:blipFill>
        <p:spPr>
          <a:xfrm>
            <a:off x="560512" y="2257278"/>
            <a:ext cx="2255924" cy="56650"/>
          </a:xfrm>
          <a:prstGeom prst="rect">
            <a:avLst/>
          </a:prstGeom>
        </p:spPr>
      </p:pic>
      <p:pic>
        <p:nvPicPr>
          <p:cNvPr id="25" name="그림 24" descr="Untitled-1.png"/>
          <p:cNvPicPr>
            <a:picLocks noChangeAspect="1"/>
          </p:cNvPicPr>
          <p:nvPr/>
        </p:nvPicPr>
        <p:blipFill>
          <a:blip r:embed="rId2" cstate="print"/>
          <a:srcRect t="-36364" b="-36364"/>
          <a:stretch>
            <a:fillRect/>
          </a:stretch>
        </p:blipFill>
        <p:spPr>
          <a:xfrm>
            <a:off x="4412940" y="2247911"/>
            <a:ext cx="1836000" cy="46105"/>
          </a:xfrm>
          <a:prstGeom prst="rect">
            <a:avLst/>
          </a:prstGeom>
        </p:spPr>
      </p:pic>
      <p:pic>
        <p:nvPicPr>
          <p:cNvPr id="26" name="그림 25" descr="Untitled-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13523" y="3681028"/>
            <a:ext cx="2160000" cy="31401"/>
          </a:xfrm>
          <a:prstGeom prst="rect">
            <a:avLst/>
          </a:prstGeom>
        </p:spPr>
      </p:pic>
      <p:pic>
        <p:nvPicPr>
          <p:cNvPr id="27" name="그림 26" descr="Untitled-1.png"/>
          <p:cNvPicPr>
            <a:picLocks/>
          </p:cNvPicPr>
          <p:nvPr/>
        </p:nvPicPr>
        <p:blipFill>
          <a:blip r:embed="rId2" cstate="print"/>
          <a:srcRect t="-36364" b="-36364"/>
          <a:stretch>
            <a:fillRect/>
          </a:stretch>
        </p:blipFill>
        <p:spPr>
          <a:xfrm>
            <a:off x="2288704" y="4389384"/>
            <a:ext cx="3528000" cy="70812"/>
          </a:xfrm>
          <a:prstGeom prst="rect">
            <a:avLst/>
          </a:prstGeom>
        </p:spPr>
      </p:pic>
      <p:pic>
        <p:nvPicPr>
          <p:cNvPr id="28" name="그림 27" descr="Untitled-1.png"/>
          <p:cNvPicPr>
            <a:picLocks noChangeAspect="1"/>
          </p:cNvPicPr>
          <p:nvPr/>
        </p:nvPicPr>
        <p:blipFill>
          <a:blip r:embed="rId2" cstate="print"/>
          <a:srcRect t="-36364" b="-36364"/>
          <a:stretch>
            <a:fillRect/>
          </a:stretch>
        </p:blipFill>
        <p:spPr>
          <a:xfrm>
            <a:off x="2472916" y="5144143"/>
            <a:ext cx="2124000" cy="5333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err="1" smtClean="0"/>
              <a:t>클라우드</a:t>
            </a:r>
            <a:r>
              <a:rPr lang="ko-KR" altLang="en-US" dirty="0" smtClean="0"/>
              <a:t> 서비스 보안위협</a:t>
            </a:r>
            <a:r>
              <a:rPr lang="en-US" altLang="ko-KR" dirty="0" smtClean="0"/>
              <a:t>(2/4)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7663" y="1609117"/>
            <a:ext cx="9210675" cy="444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74663" y="1160463"/>
            <a:ext cx="9086850" cy="42530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25400">
              <a:bevelT w="1270" h="25400"/>
              <a:contourClr>
                <a:schemeClr val="bg1"/>
              </a:contourClr>
            </a:sp3d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dirty="0" err="1" smtClean="0">
                <a:solidFill>
                  <a:prstClr val="black"/>
                </a:solidFill>
                <a:latin typeface="Rix고딕 EB" pitchFamily="18" charset="-127"/>
                <a:ea typeface="Rix고딕 EB" pitchFamily="18" charset="-127"/>
              </a:rPr>
              <a:t>클라우드</a:t>
            </a:r>
            <a:r>
              <a:rPr lang="ko-KR" altLang="en-US" sz="1600" dirty="0" smtClean="0">
                <a:solidFill>
                  <a:prstClr val="black"/>
                </a:solidFill>
                <a:latin typeface="Rix고딕 EB" pitchFamily="18" charset="-127"/>
                <a:ea typeface="Rix고딕 EB" pitchFamily="18" charset="-127"/>
              </a:rPr>
              <a:t> 컴퓨팅의 유형별 보안 위협 개념도</a:t>
            </a:r>
          </a:p>
        </p:txBody>
      </p:sp>
      <p:grpSp>
        <p:nvGrpSpPr>
          <p:cNvPr id="2" name="그룹 55"/>
          <p:cNvGrpSpPr/>
          <p:nvPr/>
        </p:nvGrpSpPr>
        <p:grpSpPr>
          <a:xfrm>
            <a:off x="338137" y="1309690"/>
            <a:ext cx="168627" cy="164037"/>
            <a:chOff x="270669" y="1073151"/>
            <a:chExt cx="218380" cy="216000"/>
          </a:xfrm>
        </p:grpSpPr>
        <p:sp>
          <p:nvSpPr>
            <p:cNvPr id="6" name="모서리가 둥근 직사각형 4"/>
            <p:cNvSpPr/>
            <p:nvPr/>
          </p:nvSpPr>
          <p:spPr>
            <a:xfrm rot="5400000">
              <a:off x="273050" y="1073151"/>
              <a:ext cx="216000" cy="215999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Rix고딕 M" pitchFamily="18" charset="-127"/>
                <a:ea typeface="Rix고딕 M" pitchFamily="18" charset="-127"/>
              </a:endParaRPr>
            </a:p>
          </p:txBody>
        </p:sp>
        <p:sp>
          <p:nvSpPr>
            <p:cNvPr id="7" name="오른쪽 화살표 6"/>
            <p:cNvSpPr/>
            <p:nvPr/>
          </p:nvSpPr>
          <p:spPr>
            <a:xfrm>
              <a:off x="270669" y="1116896"/>
              <a:ext cx="177392" cy="128490"/>
            </a:xfrm>
            <a:prstGeom prst="rightArrow">
              <a:avLst>
                <a:gd name="adj1" fmla="val 21198"/>
                <a:gd name="adj2" fmla="val 6182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Rix고딕 M" pitchFamily="18" charset="-127"/>
                <a:ea typeface="Rix고딕 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1.1. </a:t>
            </a:r>
            <a:r>
              <a:rPr lang="ko-KR" altLang="en-US" dirty="0" smtClean="0"/>
              <a:t>환경 변화 </a:t>
            </a:r>
            <a:r>
              <a:rPr lang="en-US" altLang="ko-KR" dirty="0" smtClean="0"/>
              <a:t>&amp; </a:t>
            </a:r>
            <a:r>
              <a:rPr lang="ko-KR" altLang="en-US" dirty="0" err="1" smtClean="0"/>
              <a:t>트렌드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(1/3) </a:t>
            </a:r>
            <a:endParaRPr lang="ko-KR" altLang="en-US" dirty="0"/>
          </a:p>
        </p:txBody>
      </p:sp>
      <p:sp>
        <p:nvSpPr>
          <p:cNvPr id="3" name="아래쪽 화살표 2"/>
          <p:cNvSpPr/>
          <p:nvPr/>
        </p:nvSpPr>
        <p:spPr bwMode="auto">
          <a:xfrm>
            <a:off x="5110415" y="1378388"/>
            <a:ext cx="500066" cy="4714908"/>
          </a:xfrm>
          <a:prstGeom prst="downArrow">
            <a:avLst>
              <a:gd name="adj1" fmla="val 58665"/>
              <a:gd name="adj2" fmla="val 48053"/>
            </a:avLst>
          </a:prstGeom>
          <a:gradFill flip="none" rotWithShape="1"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135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1800000" rev="1800000"/>
            </a:camera>
            <a:lightRig rig="threePt" dir="t"/>
          </a:scene3d>
        </p:spPr>
        <p:txBody>
          <a:bodyPr wrap="none" anchor="ctr"/>
          <a:lstStyle/>
          <a:p>
            <a:pPr algn="ctr">
              <a:defRPr/>
            </a:pPr>
            <a:endParaRPr lang="ko-KR" altLang="en-US" b="0">
              <a:latin typeface="Tahoma" pitchFamily="34" charset="0"/>
              <a:ea typeface="HY헤드라인M" pitchFamily="18" charset="-127"/>
              <a:cs typeface="Tahoma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33925"/>
            <a:ext cx="2865438" cy="1593850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2.in.tu-clausthal.de/~techinf/Forschung/rnetze_files/gridcer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01961" y="2927788"/>
            <a:ext cx="2803525" cy="1497012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www.web-strategist.com/blog/wp-content/uploads/2006/09/cloud%5B1%5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2849" y="4550213"/>
            <a:ext cx="2505075" cy="1485900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/>
          <p:cNvSpPr txBox="1">
            <a:spLocks/>
          </p:cNvSpPr>
          <p:nvPr/>
        </p:nvSpPr>
        <p:spPr bwMode="auto">
          <a:xfrm>
            <a:off x="3351461" y="1557775"/>
            <a:ext cx="2428875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9pPr>
          </a:lstStyle>
          <a:p>
            <a:pPr eaLnBrk="1" hangingPunct="1"/>
            <a:r>
              <a:rPr kumimoji="0" lang="en-US" altLang="ko-KR" sz="3000" b="0">
                <a:solidFill>
                  <a:srgbClr val="97E1FF"/>
                </a:solidFill>
                <a:latin typeface="Tahoma" pitchFamily="34" charset="0"/>
                <a:ea typeface="HY헤드라인M" pitchFamily="18" charset="-127"/>
                <a:cs typeface="Tahoma" pitchFamily="34" charset="0"/>
              </a:rPr>
              <a:t>Grid</a:t>
            </a:r>
            <a:br>
              <a:rPr kumimoji="0" lang="en-US" altLang="ko-KR" sz="3000" b="0">
                <a:solidFill>
                  <a:srgbClr val="97E1FF"/>
                </a:solidFill>
                <a:latin typeface="Tahoma" pitchFamily="34" charset="0"/>
                <a:ea typeface="HY헤드라인M" pitchFamily="18" charset="-127"/>
                <a:cs typeface="Tahoma" pitchFamily="34" charset="0"/>
              </a:rPr>
            </a:br>
            <a:r>
              <a:rPr kumimoji="0" lang="en-US" altLang="ko-KR" sz="3000" b="0">
                <a:solidFill>
                  <a:srgbClr val="97E1FF"/>
                </a:solidFill>
                <a:latin typeface="Tahoma" pitchFamily="34" charset="0"/>
                <a:ea typeface="HY헤드라인M" pitchFamily="18" charset="-127"/>
                <a:cs typeface="Tahoma" pitchFamily="34" charset="0"/>
              </a:rPr>
              <a:t>Computing</a:t>
            </a:r>
            <a:endParaRPr kumimoji="0" lang="ko-KR" altLang="en-US" sz="3000" b="0">
              <a:solidFill>
                <a:srgbClr val="97E1FF"/>
              </a:solidFill>
              <a:latin typeface="Tahoma" pitchFamily="34" charset="0"/>
              <a:ea typeface="HY헤드라인M" pitchFamily="18" charset="-127"/>
              <a:cs typeface="Tahoma" pitchFamily="34" charset="0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 bwMode="auto">
          <a:xfrm>
            <a:off x="3888036" y="3173850"/>
            <a:ext cx="2743200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kumimoji="0" lang="en-US" altLang="ko-KR" sz="3000" b="0">
                <a:solidFill>
                  <a:srgbClr val="00ADF2"/>
                </a:solidFill>
                <a:latin typeface="Tahoma" pitchFamily="34" charset="0"/>
                <a:ea typeface="HY헤드라인M" pitchFamily="18" charset="-127"/>
                <a:cs typeface="Tahoma" pitchFamily="34" charset="0"/>
              </a:rPr>
              <a:t>Utility</a:t>
            </a:r>
            <a:br>
              <a:rPr kumimoji="0" lang="en-US" altLang="ko-KR" sz="3000" b="0">
                <a:solidFill>
                  <a:srgbClr val="00ADF2"/>
                </a:solidFill>
                <a:latin typeface="Tahoma" pitchFamily="34" charset="0"/>
                <a:ea typeface="HY헤드라인M" pitchFamily="18" charset="-127"/>
                <a:cs typeface="Tahoma" pitchFamily="34" charset="0"/>
              </a:rPr>
            </a:br>
            <a:r>
              <a:rPr kumimoji="0" lang="en-US" altLang="ko-KR" sz="3000" b="0">
                <a:solidFill>
                  <a:srgbClr val="00ADF2"/>
                </a:solidFill>
                <a:latin typeface="Tahoma" pitchFamily="34" charset="0"/>
                <a:ea typeface="HY헤드라인M" pitchFamily="18" charset="-127"/>
                <a:cs typeface="Tahoma" pitchFamily="34" charset="0"/>
              </a:rPr>
              <a:t>Computing</a:t>
            </a:r>
            <a:endParaRPr kumimoji="0" lang="ko-KR" altLang="en-US" sz="3000" b="0">
              <a:solidFill>
                <a:srgbClr val="00ADF2"/>
              </a:solidFill>
              <a:latin typeface="Tahoma" pitchFamily="34" charset="0"/>
              <a:ea typeface="HY헤드라인M" pitchFamily="18" charset="-127"/>
              <a:cs typeface="Tahoma" pitchFamily="34" charset="0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 bwMode="auto">
          <a:xfrm>
            <a:off x="4340474" y="4743888"/>
            <a:ext cx="2743200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kumimoji="0" lang="en-US" altLang="ko-KR" sz="3000" b="0">
                <a:solidFill>
                  <a:srgbClr val="008CC4"/>
                </a:solidFill>
                <a:latin typeface="Tahoma" pitchFamily="34" charset="0"/>
                <a:ea typeface="HY헤드라인M" pitchFamily="18" charset="-127"/>
                <a:cs typeface="Tahoma" pitchFamily="34" charset="0"/>
              </a:rPr>
              <a:t>Cloud</a:t>
            </a:r>
            <a:br>
              <a:rPr kumimoji="0" lang="en-US" altLang="ko-KR" sz="3000" b="0">
                <a:solidFill>
                  <a:srgbClr val="008CC4"/>
                </a:solidFill>
                <a:latin typeface="Tahoma" pitchFamily="34" charset="0"/>
                <a:ea typeface="HY헤드라인M" pitchFamily="18" charset="-127"/>
                <a:cs typeface="Tahoma" pitchFamily="34" charset="0"/>
              </a:rPr>
            </a:br>
            <a:r>
              <a:rPr kumimoji="0" lang="en-US" altLang="ko-KR" sz="3000" b="0">
                <a:solidFill>
                  <a:srgbClr val="008CC4"/>
                </a:solidFill>
                <a:latin typeface="Tahoma" pitchFamily="34" charset="0"/>
                <a:ea typeface="HY헤드라인M" pitchFamily="18" charset="-127"/>
                <a:cs typeface="Tahoma" pitchFamily="34" charset="0"/>
              </a:rPr>
              <a:t>Computing</a:t>
            </a:r>
            <a:endParaRPr kumimoji="0" lang="ko-KR" altLang="en-US" sz="3000" b="0">
              <a:solidFill>
                <a:srgbClr val="008CC4"/>
              </a:solidFill>
              <a:latin typeface="Tahoma" pitchFamily="34" charset="0"/>
              <a:ea typeface="HY헤드라인M" pitchFamily="18" charset="-127"/>
              <a:cs typeface="Tahoma" pitchFamily="34" charset="0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 bwMode="auto">
          <a:xfrm>
            <a:off x="5324724" y="1606988"/>
            <a:ext cx="2928937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kumimoji="0" lang="ko-KR" altLang="en-US" sz="1200" b="0">
                <a:solidFill>
                  <a:srgbClr val="0070C0"/>
                </a:solidFill>
                <a:latin typeface="Tahoma" pitchFamily="34" charset="0"/>
                <a:ea typeface="HY헤드라인M" pitchFamily="18" charset="-127"/>
                <a:cs typeface="Tahoma" pitchFamily="34" charset="0"/>
              </a:rPr>
              <a:t> 많은 컴퓨팅 자원을 필요로 하는 </a:t>
            </a:r>
            <a:endParaRPr kumimoji="0" lang="en-US" altLang="ko-KR" sz="1200" b="0">
              <a:solidFill>
                <a:srgbClr val="0070C0"/>
              </a:solidFill>
              <a:latin typeface="Tahoma" pitchFamily="34" charset="0"/>
              <a:ea typeface="HY헤드라인M" pitchFamily="18" charset="-127"/>
              <a:cs typeface="Tahoma" pitchFamily="34" charset="0"/>
            </a:endParaRPr>
          </a:p>
          <a:p>
            <a:pPr eaLnBrk="1" hangingPunct="1"/>
            <a:r>
              <a:rPr kumimoji="0" lang="en-US" altLang="ko-KR" sz="1200" b="0">
                <a:solidFill>
                  <a:srgbClr val="0070C0"/>
                </a:solidFill>
                <a:latin typeface="Tahoma" pitchFamily="34" charset="0"/>
                <a:ea typeface="HY헤드라인M" pitchFamily="18" charset="-127"/>
                <a:cs typeface="Tahoma" pitchFamily="34" charset="0"/>
              </a:rPr>
              <a:t>  </a:t>
            </a:r>
            <a:r>
              <a:rPr kumimoji="0" lang="ko-KR" altLang="en-US" sz="1200" b="0">
                <a:solidFill>
                  <a:srgbClr val="0070C0"/>
                </a:solidFill>
                <a:latin typeface="Tahoma" pitchFamily="34" charset="0"/>
                <a:ea typeface="HY헤드라인M" pitchFamily="18" charset="-127"/>
                <a:cs typeface="Tahoma" pitchFamily="34" charset="0"/>
              </a:rPr>
              <a:t>작업을 위해 인터넷에 분산된 다양한</a:t>
            </a:r>
            <a:endParaRPr kumimoji="0" lang="en-US" altLang="ko-KR" sz="1200" b="0">
              <a:solidFill>
                <a:srgbClr val="0070C0"/>
              </a:solidFill>
              <a:latin typeface="Tahoma" pitchFamily="34" charset="0"/>
              <a:ea typeface="HY헤드라인M" pitchFamily="18" charset="-127"/>
              <a:cs typeface="Tahoma" pitchFamily="34" charset="0"/>
            </a:endParaRPr>
          </a:p>
          <a:p>
            <a:pPr eaLnBrk="1" hangingPunct="1"/>
            <a:r>
              <a:rPr kumimoji="0" lang="en-US" altLang="ko-KR" sz="1200" b="0">
                <a:solidFill>
                  <a:srgbClr val="0070C0"/>
                </a:solidFill>
                <a:latin typeface="Tahoma" pitchFamily="34" charset="0"/>
                <a:ea typeface="HY헤드라인M" pitchFamily="18" charset="-127"/>
                <a:cs typeface="Tahoma" pitchFamily="34" charset="0"/>
              </a:rPr>
              <a:t> </a:t>
            </a:r>
            <a:r>
              <a:rPr kumimoji="0" lang="ko-KR" altLang="en-US" sz="1200" b="0">
                <a:solidFill>
                  <a:srgbClr val="0070C0"/>
                </a:solidFill>
                <a:latin typeface="Tahoma" pitchFamily="34" charset="0"/>
                <a:ea typeface="HY헤드라인M" pitchFamily="18" charset="-127"/>
                <a:cs typeface="Tahoma" pitchFamily="34" charset="0"/>
              </a:rPr>
              <a:t> 시스템과 자원들을 공유하여</a:t>
            </a:r>
            <a:r>
              <a:rPr kumimoji="0" lang="en-US" altLang="ko-KR" sz="1200" b="0">
                <a:solidFill>
                  <a:srgbClr val="0070C0"/>
                </a:solidFill>
                <a:latin typeface="Tahoma" pitchFamily="34" charset="0"/>
                <a:ea typeface="HY헤드라인M" pitchFamily="18" charset="-127"/>
                <a:cs typeface="Tahoma" pitchFamily="34" charset="0"/>
              </a:rPr>
              <a:t>, </a:t>
            </a:r>
            <a:r>
              <a:rPr kumimoji="0" lang="ko-KR" altLang="en-US" sz="1200" b="0">
                <a:solidFill>
                  <a:srgbClr val="0070C0"/>
                </a:solidFill>
                <a:latin typeface="Tahoma" pitchFamily="34" charset="0"/>
                <a:ea typeface="HY헤드라인M" pitchFamily="18" charset="-127"/>
                <a:cs typeface="Tahoma" pitchFamily="34" charset="0"/>
              </a:rPr>
              <a:t>가상의 </a:t>
            </a:r>
            <a:endParaRPr kumimoji="0" lang="en-US" altLang="ko-KR" sz="1200" b="0">
              <a:solidFill>
                <a:srgbClr val="0070C0"/>
              </a:solidFill>
              <a:latin typeface="Tahoma" pitchFamily="34" charset="0"/>
              <a:ea typeface="HY헤드라인M" pitchFamily="18" charset="-127"/>
              <a:cs typeface="Tahoma" pitchFamily="34" charset="0"/>
            </a:endParaRPr>
          </a:p>
          <a:p>
            <a:pPr eaLnBrk="1" hangingPunct="1"/>
            <a:r>
              <a:rPr kumimoji="0" lang="en-US" altLang="ko-KR" sz="1200" b="0">
                <a:solidFill>
                  <a:srgbClr val="0070C0"/>
                </a:solidFill>
                <a:latin typeface="Tahoma" pitchFamily="34" charset="0"/>
                <a:ea typeface="HY헤드라인M" pitchFamily="18" charset="-127"/>
                <a:cs typeface="Tahoma" pitchFamily="34" charset="0"/>
              </a:rPr>
              <a:t>  </a:t>
            </a:r>
            <a:r>
              <a:rPr kumimoji="0" lang="ko-KR" altLang="en-US" sz="1200" b="0">
                <a:solidFill>
                  <a:srgbClr val="0070C0"/>
                </a:solidFill>
                <a:latin typeface="Tahoma" pitchFamily="34" charset="0"/>
                <a:ea typeface="HY헤드라인M" pitchFamily="18" charset="-127"/>
                <a:cs typeface="Tahoma" pitchFamily="34" charset="0"/>
              </a:rPr>
              <a:t>슈퍼컴퓨터와 같이 활용하는 방식</a:t>
            </a:r>
            <a:endParaRPr kumimoji="0" lang="en-US" altLang="ko-KR" sz="1200" b="0">
              <a:solidFill>
                <a:srgbClr val="0070C0"/>
              </a:solidFill>
              <a:latin typeface="Tahoma" pitchFamily="34" charset="0"/>
              <a:ea typeface="HY헤드라인M" pitchFamily="18" charset="-127"/>
              <a:cs typeface="Tahoma" pitchFamily="34" charset="0"/>
            </a:endParaRPr>
          </a:p>
          <a:p>
            <a:pPr eaLnBrk="1" hangingPunct="1"/>
            <a:r>
              <a:rPr kumimoji="0" lang="en-US" altLang="ko-KR" sz="1200" b="0">
                <a:solidFill>
                  <a:srgbClr val="0070C0"/>
                </a:solidFill>
                <a:latin typeface="Tahoma" pitchFamily="34" charset="0"/>
                <a:ea typeface="HY헤드라인M" pitchFamily="18" charset="-127"/>
                <a:cs typeface="Tahoma" pitchFamily="34" charset="0"/>
              </a:rPr>
              <a:t>  (</a:t>
            </a:r>
            <a:r>
              <a:rPr kumimoji="0" lang="ko-KR" altLang="en-US" sz="1200" b="0">
                <a:solidFill>
                  <a:srgbClr val="0070C0"/>
                </a:solidFill>
                <a:latin typeface="Tahoma" pitchFamily="34" charset="0"/>
                <a:ea typeface="HY헤드라인M" pitchFamily="18" charset="-127"/>
                <a:cs typeface="Tahoma" pitchFamily="34" charset="0"/>
              </a:rPr>
              <a:t>분산컴퓨팅 구조</a:t>
            </a:r>
            <a:r>
              <a:rPr kumimoji="0" lang="en-US" altLang="ko-KR" sz="1200" b="0">
                <a:solidFill>
                  <a:srgbClr val="0070C0"/>
                </a:solidFill>
                <a:latin typeface="Tahoma" pitchFamily="34" charset="0"/>
                <a:ea typeface="HY헤드라인M" pitchFamily="18" charset="-127"/>
                <a:cs typeface="Tahoma" pitchFamily="34" charset="0"/>
              </a:rPr>
              <a:t>)</a:t>
            </a:r>
            <a:endParaRPr kumimoji="0" lang="ko-KR" altLang="en-US" sz="1200" b="0">
              <a:solidFill>
                <a:srgbClr val="0070C0"/>
              </a:solidFill>
              <a:latin typeface="Tahoma" pitchFamily="34" charset="0"/>
              <a:ea typeface="HY헤드라인M" pitchFamily="18" charset="-127"/>
              <a:cs typeface="Tahoma" pitchFamily="34" charset="0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 bwMode="auto">
          <a:xfrm>
            <a:off x="5859711" y="3250050"/>
            <a:ext cx="2608263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kumimoji="0" lang="ko-KR" altLang="en-US" sz="1200" b="0" dirty="0">
                <a:solidFill>
                  <a:srgbClr val="0070C0"/>
                </a:solidFill>
                <a:latin typeface="Tahoma" pitchFamily="34" charset="0"/>
                <a:ea typeface="HY헤드라인M" pitchFamily="18" charset="-127"/>
                <a:cs typeface="Tahoma" pitchFamily="34" charset="0"/>
              </a:rPr>
              <a:t> 컴퓨팅 자원을 구매하거나</a:t>
            </a:r>
            <a:endParaRPr kumimoji="0" lang="en-US" altLang="ko-KR" sz="1200" b="0" dirty="0">
              <a:solidFill>
                <a:srgbClr val="0070C0"/>
              </a:solidFill>
              <a:latin typeface="Tahoma" pitchFamily="34" charset="0"/>
              <a:ea typeface="HY헤드라인M" pitchFamily="18" charset="-127"/>
              <a:cs typeface="Tahoma" pitchFamily="34" charset="0"/>
            </a:endParaRPr>
          </a:p>
          <a:p>
            <a:pPr eaLnBrk="1" hangingPunct="1"/>
            <a:r>
              <a:rPr kumimoji="0" lang="en-US" altLang="ko-KR" sz="1200" b="0" dirty="0">
                <a:solidFill>
                  <a:srgbClr val="0070C0"/>
                </a:solidFill>
                <a:latin typeface="Tahoma" pitchFamily="34" charset="0"/>
                <a:ea typeface="HY헤드라인M" pitchFamily="18" charset="-127"/>
                <a:cs typeface="Tahoma" pitchFamily="34" charset="0"/>
              </a:rPr>
              <a:t>  </a:t>
            </a:r>
            <a:r>
              <a:rPr kumimoji="0" lang="ko-KR" altLang="en-US" sz="1200" b="0" dirty="0">
                <a:solidFill>
                  <a:srgbClr val="0070C0"/>
                </a:solidFill>
                <a:latin typeface="Tahoma" pitchFamily="34" charset="0"/>
                <a:ea typeface="HY헤드라인M" pitchFamily="18" charset="-127"/>
                <a:cs typeface="Tahoma" pitchFamily="34" charset="0"/>
              </a:rPr>
              <a:t>소유하지 않고</a:t>
            </a:r>
            <a:r>
              <a:rPr kumimoji="0" lang="en-US" altLang="ko-KR" sz="1200" b="0" dirty="0">
                <a:solidFill>
                  <a:srgbClr val="0070C0"/>
                </a:solidFill>
                <a:latin typeface="Tahoma" pitchFamily="34" charset="0"/>
                <a:ea typeface="HY헤드라인M" pitchFamily="18" charset="-127"/>
                <a:cs typeface="Tahoma" pitchFamily="34" charset="0"/>
              </a:rPr>
              <a:t>, </a:t>
            </a:r>
            <a:r>
              <a:rPr kumimoji="0" lang="ko-KR" altLang="en-US" sz="1200" b="0" dirty="0">
                <a:solidFill>
                  <a:srgbClr val="0070C0"/>
                </a:solidFill>
                <a:latin typeface="Tahoma" pitchFamily="34" charset="0"/>
                <a:ea typeface="HY헤드라인M" pitchFamily="18" charset="-127"/>
                <a:cs typeface="Tahoma" pitchFamily="34" charset="0"/>
              </a:rPr>
              <a:t>가스</a:t>
            </a:r>
            <a:r>
              <a:rPr kumimoji="0" lang="en-US" altLang="ko-KR" sz="1200" b="0" dirty="0">
                <a:solidFill>
                  <a:srgbClr val="0070C0"/>
                </a:solidFill>
                <a:latin typeface="Tahoma" pitchFamily="34" charset="0"/>
                <a:ea typeface="HY헤드라인M" pitchFamily="18" charset="-127"/>
                <a:cs typeface="Tahoma" pitchFamily="34" charset="0"/>
              </a:rPr>
              <a:t>, </a:t>
            </a:r>
            <a:r>
              <a:rPr kumimoji="0" lang="ko-KR" altLang="en-US" sz="1200" b="0" dirty="0">
                <a:solidFill>
                  <a:srgbClr val="0070C0"/>
                </a:solidFill>
                <a:latin typeface="Tahoma" pitchFamily="34" charset="0"/>
                <a:ea typeface="HY헤드라인M" pitchFamily="18" charset="-127"/>
                <a:cs typeface="Tahoma" pitchFamily="34" charset="0"/>
              </a:rPr>
              <a:t>전기</a:t>
            </a:r>
            <a:r>
              <a:rPr kumimoji="0" lang="en-US" altLang="ko-KR" sz="1200" b="0" dirty="0">
                <a:solidFill>
                  <a:srgbClr val="0070C0"/>
                </a:solidFill>
                <a:latin typeface="Tahoma" pitchFamily="34" charset="0"/>
                <a:ea typeface="HY헤드라인M" pitchFamily="18" charset="-127"/>
                <a:cs typeface="Tahoma" pitchFamily="34" charset="0"/>
              </a:rPr>
              <a:t> </a:t>
            </a:r>
            <a:r>
              <a:rPr kumimoji="0" lang="ko-KR" altLang="en-US" sz="1200" b="0" dirty="0">
                <a:solidFill>
                  <a:srgbClr val="0070C0"/>
                </a:solidFill>
                <a:latin typeface="Tahoma" pitchFamily="34" charset="0"/>
                <a:ea typeface="HY헤드라인M" pitchFamily="18" charset="-127"/>
                <a:cs typeface="Tahoma" pitchFamily="34" charset="0"/>
              </a:rPr>
              <a:t>등과 </a:t>
            </a:r>
            <a:endParaRPr kumimoji="0" lang="en-US" altLang="ko-KR" sz="1200" b="0" dirty="0">
              <a:solidFill>
                <a:srgbClr val="0070C0"/>
              </a:solidFill>
              <a:latin typeface="Tahoma" pitchFamily="34" charset="0"/>
              <a:ea typeface="HY헤드라인M" pitchFamily="18" charset="-127"/>
              <a:cs typeface="Tahoma" pitchFamily="34" charset="0"/>
            </a:endParaRPr>
          </a:p>
          <a:p>
            <a:pPr eaLnBrk="1" hangingPunct="1"/>
            <a:r>
              <a:rPr kumimoji="0" lang="en-US" altLang="ko-KR" sz="1200" b="0" dirty="0">
                <a:solidFill>
                  <a:srgbClr val="0070C0"/>
                </a:solidFill>
                <a:latin typeface="Tahoma" pitchFamily="34" charset="0"/>
                <a:ea typeface="HY헤드라인M" pitchFamily="18" charset="-127"/>
                <a:cs typeface="Tahoma" pitchFamily="34" charset="0"/>
              </a:rPr>
              <a:t>  </a:t>
            </a:r>
            <a:r>
              <a:rPr kumimoji="0" lang="ko-KR" altLang="en-US" sz="1200" b="0" dirty="0">
                <a:solidFill>
                  <a:srgbClr val="0070C0"/>
                </a:solidFill>
                <a:latin typeface="Tahoma" pitchFamily="34" charset="0"/>
                <a:ea typeface="HY헤드라인M" pitchFamily="18" charset="-127"/>
                <a:cs typeface="Tahoma" pitchFamily="34" charset="0"/>
              </a:rPr>
              <a:t>같이 필요할때마다 사용하는 방식</a:t>
            </a:r>
            <a:endParaRPr kumimoji="0" lang="en-US" altLang="ko-KR" sz="1200" b="0" dirty="0">
              <a:solidFill>
                <a:srgbClr val="0070C0"/>
              </a:solidFill>
              <a:latin typeface="Tahoma" pitchFamily="34" charset="0"/>
              <a:ea typeface="HY헤드라인M" pitchFamily="18" charset="-127"/>
              <a:cs typeface="Tahoma" pitchFamily="34" charset="0"/>
            </a:endParaRPr>
          </a:p>
          <a:p>
            <a:pPr eaLnBrk="1" hangingPunct="1"/>
            <a:r>
              <a:rPr kumimoji="0" lang="en-US" altLang="ko-KR" sz="1200" b="0" dirty="0">
                <a:solidFill>
                  <a:srgbClr val="0070C0"/>
                </a:solidFill>
                <a:latin typeface="Tahoma" pitchFamily="34" charset="0"/>
                <a:ea typeface="HY헤드라인M" pitchFamily="18" charset="-127"/>
                <a:cs typeface="Tahoma" pitchFamily="34" charset="0"/>
              </a:rPr>
              <a:t>  (</a:t>
            </a:r>
            <a:r>
              <a:rPr kumimoji="0" lang="ko-KR" altLang="en-US" sz="1200" b="0" dirty="0">
                <a:solidFill>
                  <a:srgbClr val="0070C0"/>
                </a:solidFill>
                <a:latin typeface="Tahoma" pitchFamily="34" charset="0"/>
                <a:ea typeface="HY헤드라인M" pitchFamily="18" charset="-127"/>
                <a:cs typeface="Tahoma" pitchFamily="34" charset="0"/>
              </a:rPr>
              <a:t>사용량 기반 </a:t>
            </a:r>
            <a:r>
              <a:rPr kumimoji="0" lang="ko-KR" altLang="en-US" sz="1200" b="0" dirty="0" err="1">
                <a:solidFill>
                  <a:srgbClr val="0070C0"/>
                </a:solidFill>
                <a:latin typeface="Tahoma" pitchFamily="34" charset="0"/>
                <a:ea typeface="HY헤드라인M" pitchFamily="18" charset="-127"/>
                <a:cs typeface="Tahoma" pitchFamily="34" charset="0"/>
              </a:rPr>
              <a:t>과금</a:t>
            </a:r>
            <a:r>
              <a:rPr kumimoji="0" lang="ko-KR" altLang="en-US" sz="1200" b="0" dirty="0">
                <a:solidFill>
                  <a:srgbClr val="0070C0"/>
                </a:solidFill>
                <a:latin typeface="Tahoma" pitchFamily="34" charset="0"/>
                <a:ea typeface="HY헤드라인M" pitchFamily="18" charset="-127"/>
                <a:cs typeface="Tahoma" pitchFamily="34" charset="0"/>
              </a:rPr>
              <a:t> 모형</a:t>
            </a:r>
            <a:r>
              <a:rPr kumimoji="0" lang="en-US" altLang="ko-KR" sz="1200" b="0" dirty="0">
                <a:solidFill>
                  <a:srgbClr val="0070C0"/>
                </a:solidFill>
                <a:latin typeface="Tahoma" pitchFamily="34" charset="0"/>
                <a:ea typeface="HY헤드라인M" pitchFamily="18" charset="-127"/>
                <a:cs typeface="Tahoma" pitchFamily="34" charset="0"/>
              </a:rPr>
              <a:t>)</a:t>
            </a:r>
            <a:endParaRPr kumimoji="0" lang="ko-KR" altLang="en-US" sz="1200" b="0" dirty="0">
              <a:solidFill>
                <a:srgbClr val="0070C0"/>
              </a:solidFill>
              <a:latin typeface="Tahoma" pitchFamily="34" charset="0"/>
              <a:ea typeface="HY헤드라인M" pitchFamily="18" charset="-127"/>
              <a:cs typeface="Tahoma" pitchFamily="34" charset="0"/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 bwMode="auto">
          <a:xfrm>
            <a:off x="6343899" y="4812150"/>
            <a:ext cx="2643187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kumimoji="0" lang="ko-KR" altLang="en-US" sz="1200" b="0" dirty="0">
                <a:solidFill>
                  <a:srgbClr val="0070C0"/>
                </a:solidFill>
                <a:latin typeface="Tahoma" pitchFamily="34" charset="0"/>
                <a:ea typeface="HY헤드라인M" pitchFamily="18" charset="-127"/>
                <a:cs typeface="Tahoma" pitchFamily="34" charset="0"/>
              </a:rPr>
              <a:t> </a:t>
            </a:r>
            <a:r>
              <a:rPr kumimoji="0" lang="en-US" altLang="ko-KR" sz="1200" b="0" dirty="0">
                <a:solidFill>
                  <a:srgbClr val="0070C0"/>
                </a:solidFill>
                <a:latin typeface="Tahoma" pitchFamily="34" charset="0"/>
                <a:ea typeface="HY헤드라인M" pitchFamily="18" charset="-127"/>
                <a:cs typeface="Tahoma" pitchFamily="34" charset="0"/>
              </a:rPr>
              <a:t>IT</a:t>
            </a:r>
            <a:r>
              <a:rPr kumimoji="0" lang="ko-KR" altLang="en-US" sz="1200" b="0" dirty="0">
                <a:solidFill>
                  <a:srgbClr val="0070C0"/>
                </a:solidFill>
                <a:latin typeface="Tahoma" pitchFamily="34" charset="0"/>
                <a:ea typeface="HY헤드라인M" pitchFamily="18" charset="-127"/>
                <a:cs typeface="Tahoma" pitchFamily="34" charset="0"/>
              </a:rPr>
              <a:t>가상화 및 이전의 </a:t>
            </a:r>
            <a:r>
              <a:rPr kumimoji="0" lang="en-US" altLang="ko-KR" sz="1200" b="0" dirty="0">
                <a:solidFill>
                  <a:srgbClr val="0070C0"/>
                </a:solidFill>
                <a:latin typeface="Tahoma" pitchFamily="34" charset="0"/>
                <a:ea typeface="HY헤드라인M" pitchFamily="18" charset="-127"/>
                <a:cs typeface="Tahoma" pitchFamily="34" charset="0"/>
              </a:rPr>
              <a:t>Computing</a:t>
            </a:r>
          </a:p>
          <a:p>
            <a:pPr eaLnBrk="1" hangingPunct="1"/>
            <a:r>
              <a:rPr kumimoji="0" lang="en-US" altLang="ko-KR" sz="1200" b="0" dirty="0">
                <a:solidFill>
                  <a:srgbClr val="0070C0"/>
                </a:solidFill>
                <a:latin typeface="Tahoma" pitchFamily="34" charset="0"/>
                <a:ea typeface="HY헤드라인M" pitchFamily="18" charset="-127"/>
                <a:cs typeface="Tahoma" pitchFamily="34" charset="0"/>
              </a:rPr>
              <a:t>  </a:t>
            </a:r>
            <a:r>
              <a:rPr kumimoji="0" lang="ko-KR" altLang="en-US" sz="1200" b="0" dirty="0">
                <a:solidFill>
                  <a:srgbClr val="0070C0"/>
                </a:solidFill>
                <a:latin typeface="Tahoma" pitchFamily="34" charset="0"/>
                <a:ea typeface="HY헤드라인M" pitchFamily="18" charset="-127"/>
                <a:cs typeface="Tahoma" pitchFamily="34" charset="0"/>
              </a:rPr>
              <a:t>방식의 진화발전을 통해 탄생</a:t>
            </a:r>
          </a:p>
        </p:txBody>
      </p:sp>
      <p:cxnSp>
        <p:nvCxnSpPr>
          <p:cNvPr id="13" name="직선 화살표 연결선 70"/>
          <p:cNvCxnSpPr>
            <a:cxnSpLocks noChangeShapeType="1"/>
          </p:cNvCxnSpPr>
          <p:nvPr/>
        </p:nvCxnSpPr>
        <p:spPr bwMode="auto">
          <a:xfrm rot="16200000" flipH="1">
            <a:off x="4067424" y="2349938"/>
            <a:ext cx="3800475" cy="1857375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sp>
        <p:nvSpPr>
          <p:cNvPr id="14" name="제목 1"/>
          <p:cNvSpPr txBox="1">
            <a:spLocks/>
          </p:cNvSpPr>
          <p:nvPr/>
        </p:nvSpPr>
        <p:spPr bwMode="auto">
          <a:xfrm>
            <a:off x="6696324" y="5393175"/>
            <a:ext cx="2414587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charset="0"/>
                <a:ea typeface="HY견고딕" pitchFamily="18" charset="-127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kumimoji="0" lang="ko-KR" altLang="en-US" sz="1200" b="0">
                <a:solidFill>
                  <a:srgbClr val="0070C0"/>
                </a:solidFill>
                <a:latin typeface="Tahoma" pitchFamily="34" charset="0"/>
                <a:ea typeface="HY헤드라인M" pitchFamily="18" charset="-127"/>
                <a:cs typeface="Tahoma" pitchFamily="34" charset="0"/>
              </a:rPr>
              <a:t> 그리드 방식의 분산컴퓨팅과</a:t>
            </a:r>
            <a:endParaRPr kumimoji="0" lang="en-US" altLang="ko-KR" sz="1200" b="0">
              <a:solidFill>
                <a:srgbClr val="0070C0"/>
              </a:solidFill>
              <a:latin typeface="Tahoma" pitchFamily="34" charset="0"/>
              <a:ea typeface="HY헤드라인M" pitchFamily="18" charset="-127"/>
              <a:cs typeface="Tahoma" pitchFamily="34" charset="0"/>
            </a:endParaRPr>
          </a:p>
          <a:p>
            <a:pPr eaLnBrk="1" hangingPunct="1"/>
            <a:r>
              <a:rPr kumimoji="0" lang="en-US" altLang="ko-KR" sz="1200" b="0">
                <a:solidFill>
                  <a:srgbClr val="0070C0"/>
                </a:solidFill>
                <a:latin typeface="Tahoma" pitchFamily="34" charset="0"/>
                <a:ea typeface="HY헤드라인M" pitchFamily="18" charset="-127"/>
                <a:cs typeface="Tahoma" pitchFamily="34" charset="0"/>
              </a:rPr>
              <a:t>  </a:t>
            </a:r>
            <a:r>
              <a:rPr kumimoji="0" lang="ko-KR" altLang="en-US" sz="1200" b="0">
                <a:solidFill>
                  <a:srgbClr val="0070C0"/>
                </a:solidFill>
                <a:latin typeface="Tahoma" pitchFamily="34" charset="0"/>
                <a:ea typeface="HY헤드라인M" pitchFamily="18" charset="-127"/>
                <a:cs typeface="Tahoma" pitchFamily="34" charset="0"/>
              </a:rPr>
              <a:t>유틸리티 개념의 과금 모형을</a:t>
            </a:r>
            <a:endParaRPr kumimoji="0" lang="en-US" altLang="ko-KR" sz="1200" b="0">
              <a:solidFill>
                <a:srgbClr val="0070C0"/>
              </a:solidFill>
              <a:latin typeface="Tahoma" pitchFamily="34" charset="0"/>
              <a:ea typeface="HY헤드라인M" pitchFamily="18" charset="-127"/>
              <a:cs typeface="Tahoma" pitchFamily="34" charset="0"/>
            </a:endParaRPr>
          </a:p>
          <a:p>
            <a:pPr eaLnBrk="1" hangingPunct="1"/>
            <a:r>
              <a:rPr kumimoji="0" lang="en-US" altLang="ko-KR" sz="1200" b="0">
                <a:solidFill>
                  <a:srgbClr val="0070C0"/>
                </a:solidFill>
                <a:latin typeface="Tahoma" pitchFamily="34" charset="0"/>
                <a:ea typeface="HY헤드라인M" pitchFamily="18" charset="-127"/>
                <a:cs typeface="Tahoma" pitchFamily="34" charset="0"/>
              </a:rPr>
              <a:t>  </a:t>
            </a:r>
            <a:r>
              <a:rPr kumimoji="0" lang="ko-KR" altLang="en-US" sz="1200" b="0">
                <a:solidFill>
                  <a:srgbClr val="0070C0"/>
                </a:solidFill>
                <a:latin typeface="Tahoma" pitchFamily="34" charset="0"/>
                <a:ea typeface="HY헤드라인M" pitchFamily="18" charset="-127"/>
                <a:cs typeface="Tahoma" pitchFamily="34" charset="0"/>
              </a:rPr>
              <a:t>혼합한 컴퓨팅 방식 </a:t>
            </a: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6095999" y="86959"/>
            <a:ext cx="3537521" cy="6937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1. </a:t>
            </a:r>
            <a:r>
              <a:rPr lang="ko-KR" altLang="en-US" sz="1600" b="1" spc="-50" dirty="0" err="1" smtClean="0">
                <a:latin typeface="맑은 고딕" pitchFamily="50" charset="-127"/>
                <a:ea typeface="맑은 고딕" pitchFamily="50" charset="-127"/>
                <a:cs typeface="+mj-cs"/>
              </a:rPr>
              <a:t>클라우드</a:t>
            </a:r>
            <a:r>
              <a:rPr lang="ko-KR" altLang="en-US" sz="1600" b="1" spc="-50" dirty="0" smtClean="0">
                <a:latin typeface="맑은 고딕" pitchFamily="50" charset="-127"/>
                <a:ea typeface="맑은 고딕" pitchFamily="50" charset="-127"/>
                <a:cs typeface="+mj-cs"/>
              </a:rPr>
              <a:t> 컴퓨팅 개요</a:t>
            </a:r>
            <a:endParaRPr kumimoji="0" lang="ko-KR" altLang="en-US" sz="1600" b="1" i="0" u="none" strike="noStrike" kern="1200" cap="none" spc="-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err="1" smtClean="0"/>
              <a:t>클라우드</a:t>
            </a:r>
            <a:r>
              <a:rPr lang="ko-KR" altLang="en-US" dirty="0" smtClean="0"/>
              <a:t> 서비스 보안위협</a:t>
            </a:r>
            <a:r>
              <a:rPr lang="en-US" altLang="ko-KR" dirty="0" smtClean="0"/>
              <a:t>(3/4)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4663" y="1160463"/>
            <a:ext cx="9086850" cy="42530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25400">
              <a:bevelT w="1270" h="25400"/>
              <a:contourClr>
                <a:schemeClr val="bg1"/>
              </a:contourClr>
            </a:sp3d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dirty="0" smtClean="0">
                <a:solidFill>
                  <a:prstClr val="black"/>
                </a:solidFill>
                <a:latin typeface="Rix고딕 EB" pitchFamily="18" charset="-127"/>
                <a:ea typeface="Rix고딕 EB" pitchFamily="18" charset="-127"/>
              </a:rPr>
              <a:t>기술적인 부분보다 사람과 관련된 부분이 대부분이며</a:t>
            </a:r>
            <a:r>
              <a:rPr lang="en-US" altLang="ko-KR" sz="1600" dirty="0" smtClean="0">
                <a:solidFill>
                  <a:prstClr val="black"/>
                </a:solidFill>
                <a:latin typeface="Rix고딕 EB" pitchFamily="18" charset="-127"/>
                <a:ea typeface="Rix고딕 EB" pitchFamily="18" charset="-127"/>
              </a:rPr>
              <a:t>,</a:t>
            </a:r>
            <a:r>
              <a:rPr lang="ko-KR" altLang="en-US" sz="1600" dirty="0" smtClean="0">
                <a:solidFill>
                  <a:prstClr val="black"/>
                </a:solidFill>
                <a:latin typeface="Rix고딕 EB" pitchFamily="18" charset="-127"/>
                <a:ea typeface="Rix고딕 EB" pitchFamily="18" charset="-127"/>
              </a:rPr>
              <a:t> 내부자 보안 인식 교육이 중요</a:t>
            </a:r>
            <a:endParaRPr lang="en-US" altLang="ko-KR" sz="1600" dirty="0" smtClean="0">
              <a:solidFill>
                <a:prstClr val="black"/>
              </a:solidFill>
              <a:latin typeface="Rix고딕 EB" pitchFamily="18" charset="-127"/>
              <a:ea typeface="Rix고딕 EB" pitchFamily="18" charset="-127"/>
            </a:endParaRPr>
          </a:p>
        </p:txBody>
      </p:sp>
      <p:grpSp>
        <p:nvGrpSpPr>
          <p:cNvPr id="2" name="그룹 55"/>
          <p:cNvGrpSpPr/>
          <p:nvPr/>
        </p:nvGrpSpPr>
        <p:grpSpPr>
          <a:xfrm>
            <a:off x="338137" y="1309690"/>
            <a:ext cx="168627" cy="164037"/>
            <a:chOff x="270669" y="1073151"/>
            <a:chExt cx="218380" cy="216000"/>
          </a:xfrm>
        </p:grpSpPr>
        <p:sp>
          <p:nvSpPr>
            <p:cNvPr id="8" name="모서리가 둥근 직사각형 4"/>
            <p:cNvSpPr/>
            <p:nvPr/>
          </p:nvSpPr>
          <p:spPr>
            <a:xfrm rot="5400000">
              <a:off x="273050" y="1073151"/>
              <a:ext cx="216000" cy="215999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Rix고딕 M" pitchFamily="18" charset="-127"/>
                <a:ea typeface="Rix고딕 M" pitchFamily="18" charset="-127"/>
              </a:endParaRPr>
            </a:p>
          </p:txBody>
        </p:sp>
        <p:sp>
          <p:nvSpPr>
            <p:cNvPr id="9" name="오른쪽 화살표 8"/>
            <p:cNvSpPr/>
            <p:nvPr/>
          </p:nvSpPr>
          <p:spPr>
            <a:xfrm>
              <a:off x="270669" y="1116896"/>
              <a:ext cx="177392" cy="128490"/>
            </a:xfrm>
            <a:prstGeom prst="rightArrow">
              <a:avLst>
                <a:gd name="adj1" fmla="val 21198"/>
                <a:gd name="adj2" fmla="val 6182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Rix고딕 M" pitchFamily="18" charset="-127"/>
                <a:ea typeface="Rix고딕 M" pitchFamily="18" charset="-127"/>
              </a:endParaRPr>
            </a:p>
          </p:txBody>
        </p:sp>
      </p:grpSp>
      <p:pic>
        <p:nvPicPr>
          <p:cNvPr id="23" name="그림 22" descr="Untitled-1.png"/>
          <p:cNvPicPr>
            <a:picLocks/>
          </p:cNvPicPr>
          <p:nvPr/>
        </p:nvPicPr>
        <p:blipFill>
          <a:blip r:embed="rId2" cstate="print"/>
          <a:srcRect t="-36364" b="-36364"/>
          <a:stretch>
            <a:fillRect/>
          </a:stretch>
        </p:blipFill>
        <p:spPr>
          <a:xfrm>
            <a:off x="2036676" y="1520788"/>
            <a:ext cx="2448000" cy="56956"/>
          </a:xfrm>
          <a:prstGeom prst="rect">
            <a:avLst/>
          </a:prstGeom>
        </p:spPr>
      </p:pic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596516" y="1808165"/>
          <a:ext cx="8568952" cy="403310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36105"/>
                <a:gridCol w="936104"/>
                <a:gridCol w="2880319"/>
                <a:gridCol w="3816424"/>
              </a:tblGrid>
              <a:tr h="416810">
                <a:tc gridSpan="2"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 dirty="0" smtClean="0">
                          <a:solidFill>
                            <a:prstClr val="black"/>
                          </a:solidFill>
                          <a:latin typeface="Rix고딕 B" pitchFamily="18" charset="-127"/>
                          <a:ea typeface="Rix고딕 B" pitchFamily="18" charset="-127"/>
                          <a:cs typeface="+mn-cs"/>
                        </a:rPr>
                        <a:t>분류 기준</a:t>
                      </a:r>
                    </a:p>
                  </a:txBody>
                  <a:tcPr marL="11945" marR="11945" marT="11945" marB="11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 dirty="0" smtClean="0">
                          <a:solidFill>
                            <a:prstClr val="black"/>
                          </a:solidFill>
                          <a:latin typeface="Rix고딕 B" pitchFamily="18" charset="-127"/>
                          <a:ea typeface="Rix고딕 B" pitchFamily="18" charset="-127"/>
                          <a:cs typeface="+mn-cs"/>
                        </a:rPr>
                        <a:t>위협</a:t>
                      </a:r>
                    </a:p>
                  </a:txBody>
                  <a:tcPr marL="11945" marR="11945" marT="11945" marB="11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 dirty="0" smtClean="0">
                          <a:solidFill>
                            <a:prstClr val="black"/>
                          </a:solidFill>
                          <a:latin typeface="Rix고딕 B" pitchFamily="18" charset="-127"/>
                          <a:ea typeface="Rix고딕 B" pitchFamily="18" charset="-127"/>
                          <a:cs typeface="+mn-cs"/>
                        </a:rPr>
                        <a:t>내용</a:t>
                      </a:r>
                    </a:p>
                  </a:txBody>
                  <a:tcPr marL="11945" marR="11945" marT="11945" marB="11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50972">
                <a:tc rowSpan="8"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 dirty="0" smtClean="0">
                          <a:solidFill>
                            <a:prstClr val="black"/>
                          </a:solidFill>
                          <a:latin typeface="Rix고딕 B" pitchFamily="18" charset="-127"/>
                          <a:ea typeface="Rix고딕 B" pitchFamily="18" charset="-127"/>
                          <a:cs typeface="+mn-cs"/>
                        </a:rPr>
                        <a:t>서비스</a:t>
                      </a:r>
                    </a:p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50" dirty="0" smtClean="0">
                          <a:solidFill>
                            <a:prstClr val="black"/>
                          </a:solidFill>
                          <a:latin typeface="Rix고딕 B" pitchFamily="18" charset="-127"/>
                          <a:ea typeface="Rix고딕 B" pitchFamily="18" charset="-127"/>
                          <a:cs typeface="+mn-cs"/>
                        </a:rPr>
                        <a:t>제공자</a:t>
                      </a:r>
                    </a:p>
                  </a:txBody>
                  <a:tcPr marL="11945" marR="11945" marT="11945" marB="11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en-US" sz="1400" kern="0" spc="-50" dirty="0" err="1" smtClean="0">
                          <a:solidFill>
                            <a:prstClr val="black"/>
                          </a:solidFill>
                          <a:latin typeface="Rix고딕 B" pitchFamily="18" charset="-127"/>
                          <a:ea typeface="Rix고딕 B" pitchFamily="18" charset="-127"/>
                          <a:cs typeface="+mn-cs"/>
                        </a:rPr>
                        <a:t>SaaS</a:t>
                      </a:r>
                      <a:endParaRPr lang="en-US" altLang="en-US" sz="1400" kern="0" spc="-50" dirty="0" smtClean="0">
                        <a:solidFill>
                          <a:prstClr val="black"/>
                        </a:solidFill>
                        <a:latin typeface="Rix고딕 B" pitchFamily="18" charset="-127"/>
                        <a:ea typeface="Rix고딕 B" pitchFamily="18" charset="-127"/>
                        <a:cs typeface="+mn-cs"/>
                      </a:endParaRPr>
                    </a:p>
                  </a:txBody>
                  <a:tcPr marL="11945" marR="11945" marT="11945" marB="11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-50" dirty="0" smtClean="0">
                          <a:solidFill>
                            <a:prstClr val="black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응용프로그램 인터페이스</a:t>
                      </a:r>
                    </a:p>
                  </a:txBody>
                  <a:tcPr marL="108000" marR="11945" marT="11945" marB="11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-50" dirty="0" smtClean="0">
                          <a:solidFill>
                            <a:prstClr val="black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불안전한 인터페이스</a:t>
                      </a:r>
                      <a:endParaRPr lang="en-US" altLang="ko-KR" sz="1200" b="1" kern="0" spc="-50" dirty="0" smtClean="0">
                        <a:solidFill>
                          <a:prstClr val="black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108000" marR="11945" marT="11945" marB="11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09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0" spc="-50" dirty="0" smtClean="0">
                          <a:solidFill>
                            <a:prstClr val="black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리소스 및 서비스 통합</a:t>
                      </a:r>
                    </a:p>
                  </a:txBody>
                  <a:tcPr marL="108000" marR="11945" marT="11945" marB="11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0" spc="-50" dirty="0" smtClean="0">
                          <a:solidFill>
                            <a:prstClr val="black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악의적인 내부자</a:t>
                      </a:r>
                    </a:p>
                  </a:txBody>
                  <a:tcPr marL="108000" marR="11945" marT="11945" marB="11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09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0" spc="-50" dirty="0" smtClean="0">
                          <a:solidFill>
                            <a:prstClr val="black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사용자 데이터 관리</a:t>
                      </a:r>
                    </a:p>
                  </a:txBody>
                  <a:tcPr marL="108000" marR="11945" marT="11945" marB="11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0" spc="-50" dirty="0" smtClean="0">
                          <a:solidFill>
                            <a:prstClr val="black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데이터 유실 또는 유출</a:t>
                      </a:r>
                    </a:p>
                  </a:txBody>
                  <a:tcPr marL="108000" marR="11945" marT="11945" marB="11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09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0" spc="-50" dirty="0" smtClean="0">
                          <a:solidFill>
                            <a:prstClr val="black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인증 및 접근제어</a:t>
                      </a:r>
                    </a:p>
                  </a:txBody>
                  <a:tcPr marL="108000" marR="11945" marT="11945" marB="11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0" spc="-50" dirty="0" smtClean="0">
                          <a:solidFill>
                            <a:prstClr val="black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계정 또는 서비스 </a:t>
                      </a:r>
                      <a:r>
                        <a:rPr lang="ko-KR" altLang="en-US" sz="1200" b="1" kern="0" spc="-50" dirty="0" err="1" smtClean="0">
                          <a:solidFill>
                            <a:prstClr val="black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하이재킹</a:t>
                      </a:r>
                      <a:endParaRPr lang="ko-KR" altLang="en-US" sz="1200" b="1" kern="0" spc="-50" dirty="0" smtClean="0">
                        <a:solidFill>
                          <a:prstClr val="black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108000" marR="11945" marT="11945" marB="11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23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0" spc="-50" dirty="0" smtClean="0">
                          <a:solidFill>
                            <a:prstClr val="black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리소스 모니터링 및 감사</a:t>
                      </a:r>
                    </a:p>
                  </a:txBody>
                  <a:tcPr marL="108000" marR="11945" marT="11945" marB="11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-50" dirty="0" smtClean="0">
                          <a:solidFill>
                            <a:prstClr val="black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공개되지 않은 위험 요소</a:t>
                      </a:r>
                    </a:p>
                    <a:p>
                      <a:pPr marL="0" marR="0" indent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-50" dirty="0" smtClean="0">
                          <a:solidFill>
                            <a:prstClr val="black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 </a:t>
                      </a:r>
                      <a:r>
                        <a:rPr lang="en-US" altLang="ko-KR" sz="1200" b="1" kern="0" spc="-50" dirty="0" smtClean="0">
                          <a:solidFill>
                            <a:prstClr val="black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b="1" kern="0" spc="-50" dirty="0" err="1" smtClean="0">
                          <a:solidFill>
                            <a:prstClr val="black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클라우드</a:t>
                      </a:r>
                      <a:r>
                        <a:rPr lang="ko-KR" altLang="en-US" sz="1200" b="1" kern="0" spc="-50" dirty="0" smtClean="0">
                          <a:solidFill>
                            <a:prstClr val="black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서비스 제공 업체의 투명성 저하로 인한</a:t>
                      </a:r>
                      <a:r>
                        <a:rPr lang="en-US" altLang="ko-KR" sz="1200" b="1" kern="0" spc="-50" dirty="0" smtClean="0">
                          <a:solidFill>
                            <a:prstClr val="black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lang="ko-KR" altLang="en-US" sz="1200" b="1" kern="0" spc="-50" dirty="0" smtClean="0">
                        <a:solidFill>
                          <a:prstClr val="black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108000" marR="11945" marT="11945" marB="11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68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en-US" sz="1400" kern="0" spc="-50" dirty="0" err="1" smtClean="0">
                          <a:solidFill>
                            <a:prstClr val="black"/>
                          </a:solidFill>
                          <a:latin typeface="Rix고딕 B" pitchFamily="18" charset="-127"/>
                          <a:ea typeface="Rix고딕 B" pitchFamily="18" charset="-127"/>
                          <a:cs typeface="+mn-cs"/>
                        </a:rPr>
                        <a:t>PaaS</a:t>
                      </a:r>
                      <a:endParaRPr lang="en-US" altLang="en-US" sz="1400" kern="0" spc="-50" dirty="0" smtClean="0">
                        <a:solidFill>
                          <a:prstClr val="black"/>
                        </a:solidFill>
                        <a:latin typeface="Rix고딕 B" pitchFamily="18" charset="-127"/>
                        <a:ea typeface="Rix고딕 B" pitchFamily="18" charset="-127"/>
                        <a:cs typeface="+mn-cs"/>
                      </a:endParaRPr>
                    </a:p>
                  </a:txBody>
                  <a:tcPr marL="11945" marR="11945" marT="11945" marB="11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-50" dirty="0" smtClean="0">
                          <a:solidFill>
                            <a:prstClr val="black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인증 및 접근제어</a:t>
                      </a:r>
                    </a:p>
                  </a:txBody>
                  <a:tcPr marL="108000" marR="11945" marT="11945" marB="11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-50" dirty="0" err="1" smtClean="0">
                          <a:solidFill>
                            <a:prstClr val="black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클라우드</a:t>
                      </a:r>
                      <a:r>
                        <a:rPr lang="ko-KR" altLang="en-US" sz="1200" b="1" kern="0" spc="-50" dirty="0" smtClean="0">
                          <a:solidFill>
                            <a:prstClr val="black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컴퓨팅의 오용과 비도덕적인 사용</a:t>
                      </a:r>
                    </a:p>
                  </a:txBody>
                  <a:tcPr marL="108000" marR="11945" marT="11945" marB="11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23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en-US" sz="1400" kern="0" spc="-50" dirty="0" err="1" smtClean="0">
                          <a:solidFill>
                            <a:prstClr val="black"/>
                          </a:solidFill>
                          <a:latin typeface="Rix고딕 B" pitchFamily="18" charset="-127"/>
                          <a:ea typeface="Rix고딕 B" pitchFamily="18" charset="-127"/>
                          <a:cs typeface="+mn-cs"/>
                        </a:rPr>
                        <a:t>IaaS</a:t>
                      </a:r>
                      <a:endParaRPr lang="en-US" altLang="en-US" sz="1400" kern="0" spc="-50" dirty="0" smtClean="0">
                        <a:solidFill>
                          <a:prstClr val="black"/>
                        </a:solidFill>
                        <a:latin typeface="Rix고딕 B" pitchFamily="18" charset="-127"/>
                        <a:ea typeface="Rix고딕 B" pitchFamily="18" charset="-127"/>
                        <a:cs typeface="+mn-cs"/>
                      </a:endParaRPr>
                    </a:p>
                  </a:txBody>
                  <a:tcPr marL="11945" marR="11945" marT="11945" marB="11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-50" dirty="0" smtClean="0">
                          <a:solidFill>
                            <a:prstClr val="black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자원 공유 및 집중화에 따른 장애</a:t>
                      </a:r>
                    </a:p>
                  </a:txBody>
                  <a:tcPr marL="108000" marR="11945" marT="11945" marB="11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-50" dirty="0" smtClean="0">
                          <a:solidFill>
                            <a:prstClr val="black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분산 서비스 거부 공격</a:t>
                      </a:r>
                      <a:r>
                        <a:rPr lang="en-US" altLang="ko-KR" sz="1200" b="1" kern="0" spc="-50" dirty="0" smtClean="0">
                          <a:solidFill>
                            <a:prstClr val="black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lang="en-US" altLang="ko-KR" sz="1200" b="1" kern="0" spc="-50" dirty="0" err="1" smtClean="0">
                          <a:solidFill>
                            <a:prstClr val="black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DDoS</a:t>
                      </a:r>
                      <a:r>
                        <a:rPr lang="en-US" altLang="ko-KR" sz="1200" b="1" kern="0" spc="-50" dirty="0" smtClean="0">
                          <a:solidFill>
                            <a:prstClr val="black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  <a:endParaRPr lang="ko-KR" altLang="en-US" sz="1200" b="1" kern="0" spc="-50" dirty="0" smtClean="0">
                        <a:solidFill>
                          <a:prstClr val="black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0" spc="-50" dirty="0" smtClean="0">
                          <a:solidFill>
                            <a:prstClr val="black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b="1" kern="0" spc="-50" dirty="0" smtClean="0">
                          <a:solidFill>
                            <a:prstClr val="black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시스템 장애 시 모든 고객의 서비스가 중단</a:t>
                      </a:r>
                      <a:r>
                        <a:rPr lang="en-US" altLang="ko-KR" sz="1200" b="1" kern="0" spc="-50" dirty="0" smtClean="0">
                          <a:solidFill>
                            <a:prstClr val="black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</a:txBody>
                  <a:tcPr marL="108000" marR="11945" marT="11945" marB="11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09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0" spc="-50" dirty="0" smtClean="0">
                          <a:solidFill>
                            <a:prstClr val="black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공유 기술의 취약점</a:t>
                      </a:r>
                    </a:p>
                  </a:txBody>
                  <a:tcPr marL="108000" marR="11945" marT="11945" marB="11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0" spc="-50" dirty="0" smtClean="0">
                          <a:solidFill>
                            <a:prstClr val="black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악성 코드의 감염 및 확산 위협</a:t>
                      </a:r>
                    </a:p>
                  </a:txBody>
                  <a:tcPr marL="108000" marR="11945" marT="11945" marB="11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err="1" smtClean="0"/>
              <a:t>클라우드</a:t>
            </a:r>
            <a:r>
              <a:rPr lang="ko-KR" altLang="en-US" dirty="0" smtClean="0"/>
              <a:t> 서비스 보안위협</a:t>
            </a:r>
            <a:r>
              <a:rPr lang="en-US" altLang="ko-KR" dirty="0" smtClean="0"/>
              <a:t>(4/4)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4663" y="1160463"/>
            <a:ext cx="9086850" cy="38010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25400">
              <a:bevelT w="1270" h="25400"/>
              <a:contourClr>
                <a:schemeClr val="bg1"/>
              </a:contourClr>
            </a:sp3d>
          </a:bodyPr>
          <a:lstStyle/>
          <a:p>
            <a:pPr marL="207963" lvl="1" indent="-207963" defTabSz="1330325" eaLnBrk="0" hangingPunct="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defRPr/>
            </a:pPr>
            <a:r>
              <a:rPr lang="ko-KR" altLang="en-US" sz="16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클라이언트</a:t>
            </a:r>
            <a:r>
              <a:rPr lang="en-US" altLang="ko-KR" sz="16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(</a:t>
            </a:r>
            <a:r>
              <a:rPr lang="ko-KR" altLang="en-US" sz="16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단말</a:t>
            </a:r>
            <a:r>
              <a:rPr lang="en-US" altLang="ko-KR" sz="16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)</a:t>
            </a:r>
          </a:p>
          <a:p>
            <a:pPr marL="207963" lvl="1" indent="-207963" defTabSz="1330325" eaLnBrk="0" hangingPunct="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buBlip>
                <a:blip r:embed="rId2"/>
              </a:buBlip>
              <a:defRPr/>
            </a:pPr>
            <a:r>
              <a:rPr lang="ko-KR" altLang="en-US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계정 또는 서비스 </a:t>
            </a:r>
            <a:r>
              <a:rPr lang="ko-KR" altLang="en-US" sz="1400" kern="0" spc="-50" dirty="0" err="1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하이재킹</a:t>
            </a:r>
            <a:endParaRPr lang="ko-KR" altLang="en-US" sz="1400" kern="0" spc="-50" dirty="0" smtClean="0">
              <a:solidFill>
                <a:prstClr val="black"/>
              </a:solidFill>
              <a:latin typeface="Rix고딕 B" pitchFamily="18" charset="-127"/>
              <a:ea typeface="Rix고딕 B" pitchFamily="18" charset="-127"/>
            </a:endParaRPr>
          </a:p>
          <a:p>
            <a:pPr marL="207963" lvl="1" indent="-207963" defTabSz="1330325" eaLnBrk="0" hangingPunct="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buBlip>
                <a:blip r:embed="rId2"/>
              </a:buBlip>
              <a:defRPr/>
            </a:pPr>
            <a:r>
              <a:rPr lang="ko-KR" altLang="en-US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분실 및 보안이 취약하여 정보 유출</a:t>
            </a:r>
          </a:p>
          <a:p>
            <a:pPr marL="207963" lvl="1" indent="-207963" defTabSz="1330325" eaLnBrk="0" hangingPunct="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buBlip>
                <a:blip r:embed="rId2"/>
              </a:buBlip>
              <a:defRPr/>
            </a:pPr>
            <a:endParaRPr lang="ko-KR" altLang="en-US" sz="1400" kern="0" spc="-50" dirty="0" smtClean="0">
              <a:solidFill>
                <a:prstClr val="black"/>
              </a:solidFill>
              <a:latin typeface="Rix고딕 B" pitchFamily="18" charset="-127"/>
              <a:ea typeface="Rix고딕 B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법규 및 규제의 문제</a:t>
            </a:r>
          </a:p>
          <a:p>
            <a:pPr marL="207963" lvl="1" indent="-207963" defTabSz="1330325" eaLnBrk="0" hangingPunct="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buFontTx/>
              <a:buBlip>
                <a:blip r:embed="rId2"/>
              </a:buBlip>
              <a:defRPr/>
            </a:pPr>
            <a:r>
              <a:rPr lang="ko-KR" altLang="en-US" sz="1400" dirty="0" smtClean="0">
                <a:latin typeface="Rix고딕 B" pitchFamily="18" charset="-127"/>
                <a:ea typeface="Rix고딕 B" pitchFamily="18" charset="-127"/>
              </a:rPr>
              <a:t>정보유출 및 손실 발생 시 책임 소재 불분명</a:t>
            </a:r>
            <a:endParaRPr lang="ko-KR" altLang="en-US" sz="1400" kern="0" spc="-50" dirty="0" smtClean="0">
              <a:solidFill>
                <a:prstClr val="black"/>
              </a:solidFill>
              <a:latin typeface="Rix고딕 B" pitchFamily="18" charset="-127"/>
              <a:ea typeface="Rix고딕 B" pitchFamily="18" charset="-127"/>
            </a:endParaRPr>
          </a:p>
          <a:p>
            <a:pPr marL="207963" lvl="1" indent="-207963" defTabSz="1330325" eaLnBrk="0" hangingPunct="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buFontTx/>
              <a:buBlip>
                <a:blip r:embed="rId2"/>
              </a:buBlip>
              <a:defRPr/>
            </a:pPr>
            <a:r>
              <a:rPr lang="ko-KR" altLang="en-US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해외 서버 사용 시 국내의 법규 적용이 불가능</a:t>
            </a:r>
            <a:endParaRPr lang="en-US" altLang="ko-KR" sz="1400" kern="0" spc="-50" dirty="0" smtClean="0">
              <a:solidFill>
                <a:prstClr val="black"/>
              </a:solidFill>
              <a:latin typeface="Rix고딕 B" pitchFamily="18" charset="-127"/>
              <a:ea typeface="Rix고딕 B" pitchFamily="18" charset="-127"/>
            </a:endParaRPr>
          </a:p>
          <a:p>
            <a:pPr marL="207963" lvl="1" indent="-207963" defTabSz="1330325" eaLnBrk="0" hangingPunct="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buBlip>
                <a:blip r:embed="rId2"/>
              </a:buBlip>
              <a:defRPr/>
            </a:pPr>
            <a:r>
              <a:rPr lang="ko-KR" altLang="en-US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자원 공유에 따라 감사 </a:t>
            </a:r>
            <a:r>
              <a:rPr lang="ko-KR" altLang="en-US" sz="1400" kern="0" spc="-50" dirty="0" err="1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증적이</a:t>
            </a:r>
            <a:r>
              <a:rPr lang="ko-KR" altLang="en-US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 어려움</a:t>
            </a:r>
            <a:endParaRPr lang="en-US" altLang="ko-KR" sz="1400" kern="0" spc="-50" dirty="0" smtClean="0">
              <a:solidFill>
                <a:prstClr val="black"/>
              </a:solidFill>
              <a:latin typeface="Rix고딕 B" pitchFamily="18" charset="-127"/>
              <a:ea typeface="Rix고딕 B" pitchFamily="18" charset="-127"/>
            </a:endParaRPr>
          </a:p>
          <a:p>
            <a:pPr marL="207963" lvl="1" indent="-207963" defTabSz="1330325" eaLnBrk="0" hangingPunct="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buBlip>
                <a:blip r:embed="rId2"/>
              </a:buBlip>
              <a:defRPr/>
            </a:pPr>
            <a:r>
              <a:rPr lang="ko-KR" altLang="en-US" sz="1400" kern="0" spc="-50" dirty="0" err="1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클라우드</a:t>
            </a:r>
            <a:r>
              <a:rPr lang="ko-KR" altLang="en-US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 점검을 위한 보안 점검 및 규제 항목 부재</a:t>
            </a:r>
          </a:p>
          <a:p>
            <a:pPr algn="just">
              <a:lnSpc>
                <a:spcPct val="150000"/>
              </a:lnSpc>
            </a:pPr>
            <a:endParaRPr lang="ko-KR" altLang="en-US" sz="1400" kern="0" spc="-50" dirty="0" smtClean="0">
              <a:solidFill>
                <a:prstClr val="black"/>
              </a:solidFill>
              <a:latin typeface="Rix고딕 B" pitchFamily="18" charset="-127"/>
              <a:ea typeface="Rix고딕 B" pitchFamily="18" charset="-127"/>
            </a:endParaRPr>
          </a:p>
        </p:txBody>
      </p:sp>
      <p:grpSp>
        <p:nvGrpSpPr>
          <p:cNvPr id="2" name="그룹 55"/>
          <p:cNvGrpSpPr/>
          <p:nvPr/>
        </p:nvGrpSpPr>
        <p:grpSpPr>
          <a:xfrm>
            <a:off x="338137" y="1309690"/>
            <a:ext cx="168627" cy="164037"/>
            <a:chOff x="270669" y="1073151"/>
            <a:chExt cx="218380" cy="216000"/>
          </a:xfrm>
        </p:grpSpPr>
        <p:sp>
          <p:nvSpPr>
            <p:cNvPr id="8" name="모서리가 둥근 직사각형 4"/>
            <p:cNvSpPr/>
            <p:nvPr/>
          </p:nvSpPr>
          <p:spPr>
            <a:xfrm rot="5400000">
              <a:off x="273050" y="1073151"/>
              <a:ext cx="216000" cy="215999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Rix고딕 M" pitchFamily="18" charset="-127"/>
                <a:ea typeface="Rix고딕 M" pitchFamily="18" charset="-127"/>
              </a:endParaRPr>
            </a:p>
          </p:txBody>
        </p:sp>
        <p:sp>
          <p:nvSpPr>
            <p:cNvPr id="9" name="오른쪽 화살표 8"/>
            <p:cNvSpPr/>
            <p:nvPr/>
          </p:nvSpPr>
          <p:spPr>
            <a:xfrm>
              <a:off x="270669" y="1116896"/>
              <a:ext cx="177392" cy="128490"/>
            </a:xfrm>
            <a:prstGeom prst="rightArrow">
              <a:avLst>
                <a:gd name="adj1" fmla="val 21198"/>
                <a:gd name="adj2" fmla="val 6182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Rix고딕 M" pitchFamily="18" charset="-127"/>
                <a:ea typeface="Rix고딕 M" pitchFamily="18" charset="-127"/>
              </a:endParaRPr>
            </a:p>
          </p:txBody>
        </p:sp>
      </p:grp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" name="그룹 55"/>
          <p:cNvGrpSpPr/>
          <p:nvPr/>
        </p:nvGrpSpPr>
        <p:grpSpPr>
          <a:xfrm>
            <a:off x="333855" y="2827565"/>
            <a:ext cx="168627" cy="164037"/>
            <a:chOff x="270669" y="1073151"/>
            <a:chExt cx="218380" cy="216000"/>
          </a:xfrm>
        </p:grpSpPr>
        <p:sp>
          <p:nvSpPr>
            <p:cNvPr id="12" name="모서리가 둥근 직사각형 4"/>
            <p:cNvSpPr/>
            <p:nvPr/>
          </p:nvSpPr>
          <p:spPr>
            <a:xfrm rot="5400000">
              <a:off x="273050" y="1073151"/>
              <a:ext cx="216000" cy="215999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Rix고딕 M" pitchFamily="18" charset="-127"/>
                <a:ea typeface="Rix고딕 M" pitchFamily="18" charset="-127"/>
              </a:endParaRPr>
            </a:p>
          </p:txBody>
        </p:sp>
        <p:sp>
          <p:nvSpPr>
            <p:cNvPr id="13" name="오른쪽 화살표 12"/>
            <p:cNvSpPr/>
            <p:nvPr/>
          </p:nvSpPr>
          <p:spPr>
            <a:xfrm>
              <a:off x="270669" y="1116896"/>
              <a:ext cx="177392" cy="128490"/>
            </a:xfrm>
            <a:prstGeom prst="rightArrow">
              <a:avLst>
                <a:gd name="adj1" fmla="val 21198"/>
                <a:gd name="adj2" fmla="val 6182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Rix고딕 M" pitchFamily="18" charset="-127"/>
                <a:ea typeface="Rix고딕 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5"/>
          <p:cNvSpPr>
            <a:spLocks noGrp="1"/>
          </p:cNvSpPr>
          <p:nvPr>
            <p:ph type="title"/>
          </p:nvPr>
        </p:nvSpPr>
        <p:spPr>
          <a:xfrm>
            <a:off x="1028564" y="491680"/>
            <a:ext cx="8382136" cy="400110"/>
          </a:xfrm>
        </p:spPr>
        <p:txBody>
          <a:bodyPr/>
          <a:lstStyle/>
          <a:p>
            <a:r>
              <a:rPr lang="ko-KR" altLang="en-US" dirty="0" err="1" smtClean="0"/>
              <a:t>클라우드</a:t>
            </a:r>
            <a:r>
              <a:rPr lang="ko-KR" altLang="en-US" dirty="0" smtClean="0"/>
              <a:t> 서비스 보안사고 사례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4663" y="1240641"/>
            <a:ext cx="9086850" cy="500393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25400">
              <a:bevelT w="1270" h="25400"/>
              <a:contourClr>
                <a:schemeClr val="bg1"/>
              </a:contourClr>
            </a:sp3d>
          </a:bodyPr>
          <a:lstStyle/>
          <a:p>
            <a:pPr marL="207963" lvl="1" indent="-207963" defTabSz="1330325" eaLnBrk="0" hangingPunct="0"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defRPr/>
            </a:pPr>
            <a:r>
              <a:rPr lang="ko-KR" altLang="en-US" sz="16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고객 정보의 제</a:t>
            </a:r>
            <a:r>
              <a:rPr lang="en-US" altLang="ko-KR" sz="16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3</a:t>
            </a:r>
            <a:r>
              <a:rPr lang="ko-KR" altLang="en-US" sz="16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자 위탁</a:t>
            </a:r>
            <a:r>
              <a:rPr lang="en-US" altLang="ko-KR" sz="16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·</a:t>
            </a:r>
            <a:r>
              <a:rPr lang="ko-KR" altLang="en-US" sz="16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저장</a:t>
            </a:r>
            <a:endParaRPr lang="en-US" altLang="ko-KR" sz="1600" kern="0" spc="-50" dirty="0" smtClean="0">
              <a:solidFill>
                <a:prstClr val="black"/>
              </a:solidFill>
              <a:latin typeface="Rix고딕 B" pitchFamily="18" charset="-127"/>
              <a:ea typeface="Rix고딕 B" pitchFamily="18" charset="-127"/>
            </a:endParaRPr>
          </a:p>
          <a:p>
            <a:pPr marL="207963" lvl="1" indent="-207963" defTabSz="1330325" eaLnBrk="0" hangingPunct="0"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defRPr/>
            </a:pPr>
            <a:r>
              <a:rPr lang="en-US" altLang="ko-KR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( </a:t>
            </a:r>
            <a:r>
              <a:rPr lang="ko-KR" altLang="en-US" sz="1400" kern="0" spc="-50" dirty="0" err="1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클라우드</a:t>
            </a:r>
            <a:r>
              <a:rPr lang="ko-KR" altLang="en-US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 사업자 내부 직원의 고의</a:t>
            </a:r>
            <a:r>
              <a:rPr lang="en-US" altLang="ko-KR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, </a:t>
            </a:r>
            <a:r>
              <a:rPr lang="ko-KR" altLang="en-US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설정 오류 등의 관리 부주의로 인한 정보 유출 가능 </a:t>
            </a:r>
            <a:r>
              <a:rPr lang="en-US" altLang="ko-KR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)</a:t>
            </a:r>
            <a:endParaRPr lang="ko-KR" altLang="en-US" sz="1400" kern="0" spc="-50" dirty="0" smtClean="0">
              <a:solidFill>
                <a:prstClr val="black"/>
              </a:solidFill>
              <a:latin typeface="Rix고딕 B" pitchFamily="18" charset="-127"/>
              <a:ea typeface="Rix고딕 B" pitchFamily="18" charset="-127"/>
            </a:endParaRPr>
          </a:p>
          <a:p>
            <a:pPr marL="207963" lvl="1" indent="-207963" defTabSz="1330325" eaLnBrk="0" hangingPunct="0">
              <a:lnSpc>
                <a:spcPts val="1920"/>
              </a:lnSpc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buBlip>
                <a:blip r:embed="rId3"/>
              </a:buBlip>
              <a:defRPr/>
            </a:pPr>
            <a:r>
              <a:rPr lang="en-US" altLang="ko-KR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MS </a:t>
            </a:r>
            <a:r>
              <a:rPr lang="ko-KR" altLang="en-US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기업용 </a:t>
            </a:r>
            <a:r>
              <a:rPr lang="ko-KR" altLang="en-US" sz="1400" kern="0" spc="-50" dirty="0" err="1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클라우드</a:t>
            </a:r>
            <a:r>
              <a:rPr lang="ko-KR" altLang="en-US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 솔루션의 권한 설정 오류로 기업정보가 타인에게 열람 </a:t>
            </a:r>
            <a:r>
              <a:rPr lang="en-US" altLang="ko-KR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(2010. 12) </a:t>
            </a:r>
          </a:p>
          <a:p>
            <a:pPr marL="207963" lvl="1" indent="-207963" defTabSz="1330325" eaLnBrk="0" hangingPunct="0">
              <a:lnSpc>
                <a:spcPts val="1920"/>
              </a:lnSpc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buBlip>
                <a:blip r:embed="rId3"/>
              </a:buBlip>
              <a:defRPr/>
            </a:pPr>
            <a:r>
              <a:rPr lang="ko-KR" altLang="en-US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국내 </a:t>
            </a:r>
            <a:r>
              <a:rPr lang="en-US" altLang="ko-KR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K </a:t>
            </a:r>
            <a:r>
              <a:rPr lang="ko-KR" altLang="en-US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社 관리자 실수로 고객 계정 및 가상 머신 삭제 </a:t>
            </a:r>
            <a:r>
              <a:rPr lang="en-US" altLang="ko-KR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(2011. 06)</a:t>
            </a:r>
          </a:p>
          <a:p>
            <a:pPr marL="207963" lvl="1" indent="-207963" defTabSz="1330325" eaLnBrk="0" hangingPunct="0">
              <a:lnSpc>
                <a:spcPts val="1920"/>
              </a:lnSpc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defRPr/>
            </a:pPr>
            <a:endParaRPr lang="en-US" altLang="ko-KR" sz="1000" kern="0" spc="-50" dirty="0" smtClean="0">
              <a:solidFill>
                <a:prstClr val="black"/>
              </a:solidFill>
              <a:latin typeface="Rix고딕 B" pitchFamily="18" charset="-127"/>
              <a:ea typeface="Rix고딕 B" pitchFamily="18" charset="-127"/>
            </a:endParaRPr>
          </a:p>
          <a:p>
            <a:pPr marL="207963" lvl="1" indent="-207963" defTabSz="1330325" eaLnBrk="0" hangingPunct="0"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defRPr/>
            </a:pPr>
            <a:r>
              <a:rPr lang="ko-KR" altLang="en-US" sz="16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다수 고객 임차 환경 </a:t>
            </a:r>
            <a:r>
              <a:rPr lang="en-US" altLang="ko-KR" sz="16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(Multi-tenancy)</a:t>
            </a:r>
          </a:p>
          <a:p>
            <a:pPr marL="207963" lvl="1" indent="-207963" defTabSz="1330325" eaLnBrk="0" hangingPunct="0"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defRPr/>
            </a:pPr>
            <a:r>
              <a:rPr lang="en-US" altLang="ko-KR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(</a:t>
            </a:r>
            <a:r>
              <a:rPr lang="ko-KR" altLang="en-US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 </a:t>
            </a:r>
            <a:r>
              <a:rPr lang="ko-KR" altLang="en-US" sz="1400" kern="0" spc="-50" dirty="0" err="1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클라우드</a:t>
            </a:r>
            <a:r>
              <a:rPr lang="ko-KR" altLang="en-US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 인프라를 공격에 악용</a:t>
            </a:r>
            <a:r>
              <a:rPr lang="en-US" altLang="ko-KR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 : </a:t>
            </a:r>
            <a:r>
              <a:rPr lang="ko-KR" altLang="en-US" sz="1400" kern="0" spc="-50" dirty="0" err="1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좀비</a:t>
            </a:r>
            <a:r>
              <a:rPr lang="en-US" altLang="ko-KR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PC</a:t>
            </a:r>
            <a:r>
              <a:rPr lang="ko-KR" altLang="en-US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로 이용 등 </a:t>
            </a:r>
            <a:r>
              <a:rPr lang="en-US" altLang="ko-KR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)</a:t>
            </a:r>
            <a:endParaRPr lang="ko-KR" altLang="en-US" sz="1400" kern="0" spc="-50" dirty="0" smtClean="0">
              <a:solidFill>
                <a:prstClr val="black"/>
              </a:solidFill>
              <a:latin typeface="Rix고딕 B" pitchFamily="18" charset="-127"/>
              <a:ea typeface="Rix고딕 B" pitchFamily="18" charset="-127"/>
            </a:endParaRPr>
          </a:p>
          <a:p>
            <a:pPr marL="207963" lvl="1" indent="-207963" defTabSz="1330325" eaLnBrk="0" hangingPunct="0">
              <a:lnSpc>
                <a:spcPts val="1920"/>
              </a:lnSpc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buBlip>
                <a:blip r:embed="rId3"/>
              </a:buBlip>
              <a:defRPr/>
            </a:pPr>
            <a:r>
              <a:rPr lang="ko-KR" altLang="en-US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아마존의 가상서버 임대 서비스</a:t>
            </a:r>
            <a:r>
              <a:rPr lang="en-US" altLang="ko-KR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(EC2)</a:t>
            </a:r>
            <a:r>
              <a:rPr lang="ko-KR" altLang="en-US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에 가명으로 가입</a:t>
            </a:r>
            <a:r>
              <a:rPr lang="en-US" altLang="ko-KR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, </a:t>
            </a:r>
            <a:r>
              <a:rPr lang="ko-KR" altLang="en-US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가상서버를 대여해 소니 플레이스테이션 네트워크 해킹 </a:t>
            </a:r>
            <a:r>
              <a:rPr lang="en-US" altLang="ko-KR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(2011. 06)</a:t>
            </a:r>
          </a:p>
          <a:p>
            <a:pPr marL="207963" lvl="1" indent="-207963" defTabSz="1330325" eaLnBrk="0" hangingPunct="0">
              <a:lnSpc>
                <a:spcPts val="1920"/>
              </a:lnSpc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buBlip>
                <a:blip r:embed="rId3"/>
              </a:buBlip>
              <a:defRPr/>
            </a:pPr>
            <a:endParaRPr lang="ko-KR" altLang="en-US" sz="1000" kern="0" spc="-50" dirty="0" smtClean="0">
              <a:solidFill>
                <a:prstClr val="black"/>
              </a:solidFill>
              <a:latin typeface="Rix고딕 B" pitchFamily="18" charset="-127"/>
              <a:ea typeface="Rix고딕 B" pitchFamily="18" charset="-127"/>
            </a:endParaRPr>
          </a:p>
          <a:p>
            <a:pPr marL="207963" lvl="1" indent="-207963" defTabSz="1330325" eaLnBrk="0" hangingPunct="0"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defRPr/>
            </a:pPr>
            <a:r>
              <a:rPr lang="ko-KR" altLang="en-US" sz="16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가상화 시스템 이용</a:t>
            </a:r>
            <a:endParaRPr lang="en-US" altLang="ko-KR" sz="1600" kern="0" spc="-50" dirty="0" smtClean="0">
              <a:solidFill>
                <a:prstClr val="black"/>
              </a:solidFill>
              <a:latin typeface="Rix고딕 B" pitchFamily="18" charset="-127"/>
              <a:ea typeface="Rix고딕 B" pitchFamily="18" charset="-127"/>
            </a:endParaRPr>
          </a:p>
          <a:p>
            <a:pPr marL="207963" lvl="1" indent="-207963" defTabSz="1330325" eaLnBrk="0" hangingPunct="0"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defRPr/>
            </a:pPr>
            <a:r>
              <a:rPr lang="en-US" altLang="ko-KR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( </a:t>
            </a:r>
            <a:r>
              <a:rPr lang="ko-KR" altLang="en-US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가상화 시스템 취약점을 이용한 해킹공격 및 악성코드 확산 </a:t>
            </a:r>
            <a:r>
              <a:rPr lang="en-US" altLang="ko-KR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)</a:t>
            </a:r>
            <a:endParaRPr lang="ko-KR" altLang="en-US" sz="1400" kern="0" spc="-50" dirty="0" smtClean="0">
              <a:solidFill>
                <a:prstClr val="black"/>
              </a:solidFill>
              <a:latin typeface="Rix고딕 B" pitchFamily="18" charset="-127"/>
              <a:ea typeface="Rix고딕 B" pitchFamily="18" charset="-127"/>
            </a:endParaRPr>
          </a:p>
          <a:p>
            <a:pPr marL="207963" lvl="1" indent="-207963" defTabSz="1330325" eaLnBrk="0" hangingPunct="0">
              <a:lnSpc>
                <a:spcPts val="1920"/>
              </a:lnSpc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buFontTx/>
              <a:buBlip>
                <a:blip r:embed="rId3"/>
              </a:buBlip>
              <a:defRPr/>
            </a:pPr>
            <a:r>
              <a:rPr lang="ko-KR" altLang="en-US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영국 </a:t>
            </a:r>
            <a:r>
              <a:rPr lang="ko-KR" altLang="en-US" sz="1400" kern="0" spc="-50" dirty="0" err="1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클라우드</a:t>
            </a:r>
            <a:r>
              <a:rPr lang="ko-KR" altLang="en-US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 서비스가 사용하는 </a:t>
            </a:r>
            <a:r>
              <a:rPr lang="ko-KR" altLang="en-US" sz="1400" kern="0" spc="-50" dirty="0" err="1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가상머신</a:t>
            </a:r>
            <a:r>
              <a:rPr lang="ko-KR" altLang="en-US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 관리 </a:t>
            </a:r>
            <a:r>
              <a:rPr lang="en-US" altLang="ko-KR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S/W</a:t>
            </a:r>
            <a:r>
              <a:rPr lang="ko-KR" altLang="en-US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의 제로데이 취약점</a:t>
            </a:r>
            <a:r>
              <a:rPr lang="en-US" altLang="ko-KR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(SQL </a:t>
            </a:r>
            <a:r>
              <a:rPr lang="ko-KR" altLang="en-US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관련취약점</a:t>
            </a:r>
            <a:r>
              <a:rPr lang="en-US" altLang="ko-KR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) </a:t>
            </a:r>
            <a:r>
              <a:rPr lang="ko-KR" altLang="en-US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해킹으로 관리자 권한 획득한 후</a:t>
            </a:r>
            <a:r>
              <a:rPr lang="en-US" altLang="ko-KR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, 10</a:t>
            </a:r>
            <a:r>
              <a:rPr lang="ko-KR" altLang="en-US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만 고객 웹사이트 삭제 </a:t>
            </a:r>
            <a:r>
              <a:rPr lang="en-US" altLang="ko-KR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(2009. 06)</a:t>
            </a:r>
          </a:p>
          <a:p>
            <a:pPr marL="207963" lvl="1" indent="-207963" defTabSz="1330325" eaLnBrk="0" hangingPunct="0">
              <a:lnSpc>
                <a:spcPts val="1920"/>
              </a:lnSpc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buFontTx/>
              <a:buBlip>
                <a:blip r:embed="rId3"/>
              </a:buBlip>
              <a:defRPr/>
            </a:pPr>
            <a:endParaRPr lang="en-US" altLang="ko-KR" sz="1000" kern="0" spc="-50" dirty="0" smtClean="0">
              <a:solidFill>
                <a:prstClr val="black"/>
              </a:solidFill>
              <a:latin typeface="Rix고딕 B" pitchFamily="18" charset="-127"/>
              <a:ea typeface="Rix고딕 B" pitchFamily="18" charset="-127"/>
            </a:endParaRPr>
          </a:p>
          <a:p>
            <a:pPr marL="207963" lvl="1" indent="-207963" defTabSz="1330325" eaLnBrk="0" hangingPunct="0"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defRPr/>
            </a:pPr>
            <a:r>
              <a:rPr lang="ko-KR" altLang="en-US" sz="16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정보</a:t>
            </a:r>
            <a:r>
              <a:rPr lang="en-US" altLang="ko-KR" sz="16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·</a:t>
            </a:r>
            <a:r>
              <a:rPr lang="ko-KR" altLang="en-US" sz="16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서비스 집중화</a:t>
            </a:r>
            <a:endParaRPr lang="en-US" altLang="ko-KR" sz="1600" kern="0" spc="-50" dirty="0" smtClean="0">
              <a:solidFill>
                <a:prstClr val="black"/>
              </a:solidFill>
              <a:latin typeface="Rix고딕 B" pitchFamily="18" charset="-127"/>
              <a:ea typeface="Rix고딕 B" pitchFamily="18" charset="-127"/>
            </a:endParaRPr>
          </a:p>
          <a:p>
            <a:pPr marL="207963" lvl="1" indent="-207963" defTabSz="1330325" eaLnBrk="0" hangingPunct="0"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defRPr/>
            </a:pPr>
            <a:r>
              <a:rPr lang="en-US" altLang="ko-KR" sz="16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( </a:t>
            </a:r>
            <a:r>
              <a:rPr lang="ko-KR" altLang="en-US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침해사고 발생 시 서비스 연쇄 중단 및 대규모 피해 </a:t>
            </a:r>
            <a:r>
              <a:rPr lang="en-US" altLang="ko-KR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)</a:t>
            </a:r>
            <a:endParaRPr lang="ko-KR" altLang="en-US" sz="1400" kern="0" spc="-50" dirty="0" smtClean="0">
              <a:solidFill>
                <a:prstClr val="black"/>
              </a:solidFill>
              <a:latin typeface="Rix고딕 B" pitchFamily="18" charset="-127"/>
              <a:ea typeface="Rix고딕 B" pitchFamily="18" charset="-127"/>
            </a:endParaRPr>
          </a:p>
          <a:p>
            <a:pPr marL="207963" lvl="1" indent="-207963" defTabSz="1330325" eaLnBrk="0" hangingPunct="0">
              <a:lnSpc>
                <a:spcPts val="1920"/>
              </a:lnSpc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buBlip>
                <a:blip r:embed="rId3"/>
              </a:buBlip>
              <a:defRPr/>
            </a:pPr>
            <a:r>
              <a:rPr lang="ko-KR" altLang="en-US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아마존 </a:t>
            </a:r>
            <a:r>
              <a:rPr lang="en-US" altLang="ko-KR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EC2, </a:t>
            </a:r>
            <a:r>
              <a:rPr lang="ko-KR" altLang="en-US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정전에 의한 </a:t>
            </a:r>
            <a:r>
              <a:rPr lang="en-US" altLang="ko-KR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11</a:t>
            </a:r>
            <a:r>
              <a:rPr lang="ko-KR" altLang="en-US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시간 장애로 </a:t>
            </a:r>
            <a:r>
              <a:rPr lang="en-US" altLang="ko-KR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190</a:t>
            </a:r>
            <a:r>
              <a:rPr lang="ko-KR" altLang="en-US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개 서비스 동시 마비 </a:t>
            </a:r>
            <a:r>
              <a:rPr lang="en-US" altLang="ko-KR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(2011. 04)</a:t>
            </a:r>
            <a:endParaRPr lang="ko-KR" altLang="en-US" sz="1400" kern="0" spc="-50" dirty="0" smtClean="0">
              <a:solidFill>
                <a:prstClr val="black"/>
              </a:solidFill>
              <a:latin typeface="Rix고딕 B" pitchFamily="18" charset="-127"/>
              <a:ea typeface="Rix고딕 B" pitchFamily="18" charset="-127"/>
            </a:endParaRPr>
          </a:p>
        </p:txBody>
      </p:sp>
      <p:grpSp>
        <p:nvGrpSpPr>
          <p:cNvPr id="2" name="그룹 55"/>
          <p:cNvGrpSpPr/>
          <p:nvPr/>
        </p:nvGrpSpPr>
        <p:grpSpPr>
          <a:xfrm>
            <a:off x="338137" y="1309690"/>
            <a:ext cx="168627" cy="164037"/>
            <a:chOff x="270669" y="1073151"/>
            <a:chExt cx="218380" cy="216000"/>
          </a:xfrm>
        </p:grpSpPr>
        <p:sp>
          <p:nvSpPr>
            <p:cNvPr id="12" name="모서리가 둥근 직사각형 4"/>
            <p:cNvSpPr/>
            <p:nvPr/>
          </p:nvSpPr>
          <p:spPr>
            <a:xfrm rot="5400000">
              <a:off x="273050" y="1073151"/>
              <a:ext cx="216000" cy="215999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Rix고딕 M" pitchFamily="18" charset="-127"/>
                <a:ea typeface="Rix고딕 M" pitchFamily="18" charset="-127"/>
              </a:endParaRPr>
            </a:p>
          </p:txBody>
        </p:sp>
        <p:sp>
          <p:nvSpPr>
            <p:cNvPr id="13" name="오른쪽 화살표 12"/>
            <p:cNvSpPr/>
            <p:nvPr/>
          </p:nvSpPr>
          <p:spPr>
            <a:xfrm>
              <a:off x="270669" y="1116896"/>
              <a:ext cx="177392" cy="128490"/>
            </a:xfrm>
            <a:prstGeom prst="rightArrow">
              <a:avLst>
                <a:gd name="adj1" fmla="val 21198"/>
                <a:gd name="adj2" fmla="val 6182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Rix고딕 M" pitchFamily="18" charset="-127"/>
                <a:ea typeface="Rix고딕 M" pitchFamily="18" charset="-127"/>
              </a:endParaRPr>
            </a:p>
          </p:txBody>
        </p:sp>
      </p:grpSp>
      <p:grpSp>
        <p:nvGrpSpPr>
          <p:cNvPr id="3" name="그룹 55"/>
          <p:cNvGrpSpPr/>
          <p:nvPr/>
        </p:nvGrpSpPr>
        <p:grpSpPr>
          <a:xfrm>
            <a:off x="341143" y="2759662"/>
            <a:ext cx="168627" cy="164037"/>
            <a:chOff x="270669" y="1073151"/>
            <a:chExt cx="218380" cy="216000"/>
          </a:xfrm>
        </p:grpSpPr>
        <p:sp>
          <p:nvSpPr>
            <p:cNvPr id="15" name="모서리가 둥근 직사각형 4"/>
            <p:cNvSpPr/>
            <p:nvPr/>
          </p:nvSpPr>
          <p:spPr>
            <a:xfrm rot="5400000">
              <a:off x="273050" y="1073151"/>
              <a:ext cx="216000" cy="215999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Rix고딕 M" pitchFamily="18" charset="-127"/>
                <a:ea typeface="Rix고딕 M" pitchFamily="18" charset="-127"/>
              </a:endParaRPr>
            </a:p>
          </p:txBody>
        </p:sp>
        <p:sp>
          <p:nvSpPr>
            <p:cNvPr id="17" name="오른쪽 화살표 16"/>
            <p:cNvSpPr/>
            <p:nvPr/>
          </p:nvSpPr>
          <p:spPr>
            <a:xfrm>
              <a:off x="270669" y="1116896"/>
              <a:ext cx="177392" cy="128490"/>
            </a:xfrm>
            <a:prstGeom prst="rightArrow">
              <a:avLst>
                <a:gd name="adj1" fmla="val 21198"/>
                <a:gd name="adj2" fmla="val 6182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Rix고딕 M" pitchFamily="18" charset="-127"/>
                <a:ea typeface="Rix고딕 M" pitchFamily="18" charset="-127"/>
              </a:endParaRPr>
            </a:p>
          </p:txBody>
        </p:sp>
      </p:grpSp>
      <p:grpSp>
        <p:nvGrpSpPr>
          <p:cNvPr id="4" name="그룹 55"/>
          <p:cNvGrpSpPr/>
          <p:nvPr/>
        </p:nvGrpSpPr>
        <p:grpSpPr>
          <a:xfrm>
            <a:off x="333855" y="3886419"/>
            <a:ext cx="168627" cy="164037"/>
            <a:chOff x="270669" y="1073151"/>
            <a:chExt cx="218380" cy="216000"/>
          </a:xfrm>
        </p:grpSpPr>
        <p:sp>
          <p:nvSpPr>
            <p:cNvPr id="19" name="모서리가 둥근 직사각형 4"/>
            <p:cNvSpPr/>
            <p:nvPr/>
          </p:nvSpPr>
          <p:spPr>
            <a:xfrm rot="5400000">
              <a:off x="273050" y="1073151"/>
              <a:ext cx="216000" cy="215999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Rix고딕 M" pitchFamily="18" charset="-127"/>
                <a:ea typeface="Rix고딕 M" pitchFamily="18" charset="-127"/>
              </a:endParaRPr>
            </a:p>
          </p:txBody>
        </p:sp>
        <p:sp>
          <p:nvSpPr>
            <p:cNvPr id="20" name="오른쪽 화살표 19"/>
            <p:cNvSpPr/>
            <p:nvPr/>
          </p:nvSpPr>
          <p:spPr>
            <a:xfrm>
              <a:off x="270669" y="1116896"/>
              <a:ext cx="177392" cy="128490"/>
            </a:xfrm>
            <a:prstGeom prst="rightArrow">
              <a:avLst>
                <a:gd name="adj1" fmla="val 21198"/>
                <a:gd name="adj2" fmla="val 6182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Rix고딕 M" pitchFamily="18" charset="-127"/>
                <a:ea typeface="Rix고딕 M" pitchFamily="18" charset="-127"/>
              </a:endParaRPr>
            </a:p>
          </p:txBody>
        </p:sp>
      </p:grpSp>
      <p:grpSp>
        <p:nvGrpSpPr>
          <p:cNvPr id="5" name="그룹 55"/>
          <p:cNvGrpSpPr/>
          <p:nvPr/>
        </p:nvGrpSpPr>
        <p:grpSpPr>
          <a:xfrm>
            <a:off x="333855" y="5286470"/>
            <a:ext cx="168627" cy="164037"/>
            <a:chOff x="270669" y="1073151"/>
            <a:chExt cx="218380" cy="216000"/>
          </a:xfrm>
        </p:grpSpPr>
        <p:sp>
          <p:nvSpPr>
            <p:cNvPr id="22" name="모서리가 둥근 직사각형 4"/>
            <p:cNvSpPr/>
            <p:nvPr/>
          </p:nvSpPr>
          <p:spPr>
            <a:xfrm rot="5400000">
              <a:off x="273050" y="1073151"/>
              <a:ext cx="216000" cy="215999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Rix고딕 M" pitchFamily="18" charset="-127"/>
                <a:ea typeface="Rix고딕 M" pitchFamily="18" charset="-127"/>
              </a:endParaRPr>
            </a:p>
          </p:txBody>
        </p:sp>
        <p:sp>
          <p:nvSpPr>
            <p:cNvPr id="23" name="오른쪽 화살표 22"/>
            <p:cNvSpPr/>
            <p:nvPr/>
          </p:nvSpPr>
          <p:spPr>
            <a:xfrm>
              <a:off x="270669" y="1116896"/>
              <a:ext cx="177392" cy="128490"/>
            </a:xfrm>
            <a:prstGeom prst="rightArrow">
              <a:avLst>
                <a:gd name="adj1" fmla="val 21198"/>
                <a:gd name="adj2" fmla="val 6182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Rix고딕 M" pitchFamily="18" charset="-127"/>
                <a:ea typeface="Rix고딕 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제목 60"/>
          <p:cNvSpPr>
            <a:spLocks noGrp="1"/>
          </p:cNvSpPr>
          <p:nvPr>
            <p:ph type="title"/>
          </p:nvPr>
        </p:nvSpPr>
        <p:spPr>
          <a:xfrm>
            <a:off x="1028564" y="491680"/>
            <a:ext cx="8382136" cy="400110"/>
          </a:xfrm>
        </p:spPr>
        <p:txBody>
          <a:bodyPr/>
          <a:lstStyle/>
          <a:p>
            <a:r>
              <a:rPr lang="ko-KR" altLang="en-US" dirty="0" err="1" smtClean="0"/>
              <a:t>클라우드</a:t>
            </a:r>
            <a:r>
              <a:rPr lang="ko-KR" altLang="en-US" dirty="0" smtClean="0"/>
              <a:t> 보안 컴퓨팅 기술</a:t>
            </a:r>
            <a:endParaRPr lang="ko-KR" alt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474663" y="1240641"/>
            <a:ext cx="9086850" cy="50398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25400">
              <a:bevelT w="1270" h="25400"/>
              <a:contourClr>
                <a:schemeClr val="bg1"/>
              </a:contourClr>
            </a:sp3d>
          </a:bodyPr>
          <a:lstStyle/>
          <a:p>
            <a:pPr marL="207963" lvl="1" indent="-207963" defTabSz="1330325" eaLnBrk="0" hangingPunct="0"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defRPr/>
            </a:pPr>
            <a:r>
              <a:rPr lang="ko-KR" altLang="en-US" sz="16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사용자 인증과 접근제어</a:t>
            </a:r>
          </a:p>
          <a:p>
            <a:pPr marL="207963" lvl="1" indent="-207963" defTabSz="1330325" eaLnBrk="0" hangingPunct="0">
              <a:lnSpc>
                <a:spcPts val="1920"/>
              </a:lnSpc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buBlip>
                <a:blip r:embed="rId3"/>
              </a:buBlip>
              <a:defRPr/>
            </a:pPr>
            <a:r>
              <a:rPr lang="ko-KR" altLang="en-US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접근 제어</a:t>
            </a:r>
            <a:r>
              <a:rPr lang="en-US" altLang="ko-KR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	⇒ MAC, DAC, RBAC</a:t>
            </a:r>
          </a:p>
          <a:p>
            <a:pPr marL="207963" lvl="1" indent="-207963" defTabSz="1330325" eaLnBrk="0" hangingPunct="0">
              <a:lnSpc>
                <a:spcPts val="1920"/>
              </a:lnSpc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buBlip>
                <a:blip r:embed="rId3"/>
              </a:buBlip>
              <a:defRPr/>
            </a:pPr>
            <a:r>
              <a:rPr lang="ko-KR" altLang="en-US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사용자 인증 </a:t>
            </a:r>
            <a:r>
              <a:rPr lang="en-US" altLang="ko-KR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	</a:t>
            </a:r>
            <a:r>
              <a:rPr lang="ko-KR" altLang="en-US" sz="1400" dirty="0" smtClean="0">
                <a:latin typeface="Rix고딕 B" pitchFamily="18" charset="-127"/>
                <a:ea typeface="Rix고딕 B" pitchFamily="18" charset="-127"/>
              </a:rPr>
              <a:t>⇒ </a:t>
            </a:r>
            <a:r>
              <a:rPr lang="en-US" altLang="ko-KR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ID/Password, PKI, </a:t>
            </a:r>
            <a:r>
              <a:rPr lang="en-US" altLang="ko-KR" sz="1400" kern="0" spc="-50" dirty="0" err="1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Muiti</a:t>
            </a:r>
            <a:r>
              <a:rPr lang="en-US" altLang="ko-KR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-factor, OASIS</a:t>
            </a:r>
            <a:r>
              <a:rPr lang="ko-KR" altLang="en-US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의 </a:t>
            </a:r>
            <a:r>
              <a:rPr lang="en-US" altLang="ko-KR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SAML(Security Assertion Markup Language), I-PIN, </a:t>
            </a:r>
          </a:p>
          <a:p>
            <a:pPr marL="207963" lvl="1" indent="-207963" defTabSz="1330325" eaLnBrk="0" hangingPunct="0">
              <a:lnSpc>
                <a:spcPts val="1920"/>
              </a:lnSpc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defRPr/>
            </a:pPr>
            <a:r>
              <a:rPr lang="en-US" altLang="ko-KR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		</a:t>
            </a:r>
            <a:r>
              <a:rPr lang="ko-KR" altLang="en-US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     </a:t>
            </a:r>
            <a:r>
              <a:rPr lang="en-US" altLang="ko-KR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IAM(Identity and Access Management), SSO(Single-Sign On), </a:t>
            </a:r>
            <a:r>
              <a:rPr lang="en-US" altLang="ko-KR" sz="1400" kern="0" spc="-50" dirty="0" err="1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OpenID</a:t>
            </a:r>
            <a:r>
              <a:rPr lang="en-US" altLang="ko-KR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(</a:t>
            </a:r>
            <a:r>
              <a:rPr lang="ko-KR" altLang="en-US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개방형 인증기술</a:t>
            </a:r>
            <a:r>
              <a:rPr lang="en-US" altLang="ko-KR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)</a:t>
            </a:r>
          </a:p>
          <a:p>
            <a:pPr marL="207963" lvl="1" indent="-207963" defTabSz="1330325" eaLnBrk="0" hangingPunct="0"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buBlip>
                <a:blip r:embed="rId3"/>
              </a:buBlip>
              <a:defRPr/>
            </a:pPr>
            <a:endParaRPr lang="en-US" altLang="ko-KR" sz="1000" kern="0" spc="-50" dirty="0" smtClean="0">
              <a:solidFill>
                <a:prstClr val="black"/>
              </a:solidFill>
              <a:latin typeface="Rix고딕 B" pitchFamily="18" charset="-127"/>
              <a:ea typeface="Rix고딕 B" pitchFamily="18" charset="-127"/>
            </a:endParaRPr>
          </a:p>
          <a:p>
            <a:pPr marL="207963" lvl="1" indent="-207963" defTabSz="1330325" eaLnBrk="0" hangingPunct="0"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defRPr/>
            </a:pPr>
            <a:r>
              <a:rPr lang="ko-KR" altLang="en-US" sz="16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데이터 및 스토리지</a:t>
            </a:r>
            <a:endParaRPr lang="en-US" altLang="ko-KR" sz="1600" kern="0" spc="-50" dirty="0" smtClean="0">
              <a:solidFill>
                <a:prstClr val="black"/>
              </a:solidFill>
              <a:latin typeface="Rix고딕 B" pitchFamily="18" charset="-127"/>
              <a:ea typeface="Rix고딕 B" pitchFamily="18" charset="-127"/>
            </a:endParaRPr>
          </a:p>
          <a:p>
            <a:pPr marL="207963" lvl="1" indent="-207963" defTabSz="1330325" eaLnBrk="0" hangingPunct="0">
              <a:lnSpc>
                <a:spcPts val="1920"/>
              </a:lnSpc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buBlip>
                <a:blip r:embed="rId3"/>
              </a:buBlip>
              <a:defRPr/>
            </a:pPr>
            <a:r>
              <a:rPr lang="ko-KR" altLang="en-US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데이터 기밀성 </a:t>
            </a:r>
            <a:r>
              <a:rPr lang="en-US" altLang="ko-KR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(</a:t>
            </a:r>
            <a:r>
              <a:rPr lang="ko-KR" altLang="en-US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데이터 암호화</a:t>
            </a:r>
            <a:r>
              <a:rPr lang="en-US" altLang="ko-KR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)	</a:t>
            </a:r>
            <a:r>
              <a:rPr lang="ko-KR" altLang="en-US" sz="1400" dirty="0" smtClean="0">
                <a:latin typeface="Rix고딕 B" pitchFamily="18" charset="-127"/>
                <a:ea typeface="Rix고딕 B" pitchFamily="18" charset="-127"/>
              </a:rPr>
              <a:t>⇒  </a:t>
            </a:r>
            <a:r>
              <a:rPr lang="en-US" altLang="ko-KR" sz="1400" dirty="0" smtClean="0">
                <a:latin typeface="Rix고딕 B" pitchFamily="18" charset="-127"/>
                <a:ea typeface="Rix고딕 B" pitchFamily="18" charset="-127"/>
              </a:rPr>
              <a:t>DES, 3DES, AES</a:t>
            </a:r>
          </a:p>
          <a:p>
            <a:pPr marL="207963" lvl="1" indent="-207963" defTabSz="1330325" eaLnBrk="0" hangingPunct="0">
              <a:lnSpc>
                <a:spcPts val="1920"/>
              </a:lnSpc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defRPr/>
            </a:pPr>
            <a:r>
              <a:rPr lang="en-US" altLang="ko-KR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	※ </a:t>
            </a:r>
            <a:r>
              <a:rPr lang="ko-KR" altLang="en-US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 검색가능 암호시스템</a:t>
            </a:r>
            <a:r>
              <a:rPr lang="en-US" altLang="ko-KR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,</a:t>
            </a:r>
            <a:r>
              <a:rPr lang="ko-KR" altLang="en-US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 </a:t>
            </a:r>
            <a:r>
              <a:rPr lang="en-US" altLang="ko-KR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PPDM(Privacy Preserving Data Mining)	</a:t>
            </a:r>
          </a:p>
          <a:p>
            <a:pPr marL="207963" lvl="1" indent="-207963" defTabSz="1330325" eaLnBrk="0" hangingPunct="0">
              <a:lnSpc>
                <a:spcPts val="1920"/>
              </a:lnSpc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buBlip>
                <a:blip r:embed="rId3"/>
              </a:buBlip>
              <a:defRPr/>
            </a:pPr>
            <a:r>
              <a:rPr lang="ko-KR" altLang="en-US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데이터 </a:t>
            </a:r>
            <a:r>
              <a:rPr lang="ko-KR" altLang="en-US" sz="1400" kern="0" spc="-50" dirty="0" err="1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무결성</a:t>
            </a:r>
            <a:r>
              <a:rPr lang="ko-KR" altLang="en-US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 </a:t>
            </a:r>
            <a:r>
              <a:rPr lang="en-US" altLang="ko-KR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	 ⇒ </a:t>
            </a:r>
            <a:r>
              <a:rPr lang="ko-KR" altLang="en-US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 </a:t>
            </a:r>
            <a:r>
              <a:rPr lang="en-US" altLang="ko-KR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MD5(Message Digest algorithm 5),</a:t>
            </a:r>
            <a:r>
              <a:rPr lang="ko-KR" altLang="en-US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 </a:t>
            </a:r>
            <a:r>
              <a:rPr lang="en-US" altLang="ko-KR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SHA(Secure Hash Algorithm,</a:t>
            </a:r>
            <a:r>
              <a:rPr lang="ko-KR" altLang="en-US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 </a:t>
            </a:r>
            <a:r>
              <a:rPr lang="en-US" altLang="ko-KR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SHA3 </a:t>
            </a:r>
            <a:r>
              <a:rPr lang="ko-KR" altLang="en-US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개발 중</a:t>
            </a:r>
            <a:r>
              <a:rPr lang="en-US" altLang="ko-KR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)</a:t>
            </a:r>
          </a:p>
          <a:p>
            <a:pPr marL="207963" lvl="1" indent="-207963" defTabSz="1330325" eaLnBrk="0" hangingPunct="0"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buBlip>
                <a:blip r:embed="rId3"/>
              </a:buBlip>
              <a:defRPr/>
            </a:pPr>
            <a:endParaRPr lang="en-US" altLang="ko-KR" sz="1000" kern="0" spc="-50" dirty="0" smtClean="0">
              <a:solidFill>
                <a:prstClr val="black"/>
              </a:solidFill>
              <a:latin typeface="Rix고딕 B" pitchFamily="18" charset="-127"/>
              <a:ea typeface="Rix고딕 B" pitchFamily="18" charset="-127"/>
            </a:endParaRPr>
          </a:p>
          <a:p>
            <a:pPr marL="207963" lvl="1" indent="-207963" defTabSz="1330325" eaLnBrk="0" hangingPunct="0"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defRPr/>
            </a:pPr>
            <a:r>
              <a:rPr lang="ko-KR" altLang="en-US" sz="16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네트워크 보안</a:t>
            </a:r>
          </a:p>
          <a:p>
            <a:pPr marL="207963" lvl="1" indent="-207963" defTabSz="1330325" eaLnBrk="0" hangingPunct="0">
              <a:lnSpc>
                <a:spcPts val="1920"/>
              </a:lnSpc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buBlip>
                <a:blip r:embed="rId3"/>
              </a:buBlip>
              <a:defRPr/>
            </a:pPr>
            <a:r>
              <a:rPr lang="ko-KR" altLang="en-US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프로토콜</a:t>
            </a:r>
            <a:r>
              <a:rPr lang="en-US" altLang="ko-KR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	 ⇒ SSL/TLS(Secure Socket Layer/Transport Layer Security), HTTPS(HTTP Secure)</a:t>
            </a:r>
          </a:p>
          <a:p>
            <a:pPr marL="207963" lvl="1" indent="-207963" defTabSz="1330325" eaLnBrk="0" hangingPunct="0">
              <a:lnSpc>
                <a:spcPts val="1920"/>
              </a:lnSpc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buBlip>
                <a:blip r:embed="rId3"/>
              </a:buBlip>
              <a:defRPr/>
            </a:pPr>
            <a:r>
              <a:rPr lang="ko-KR" altLang="en-US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보안 장치 </a:t>
            </a:r>
            <a:r>
              <a:rPr lang="en-US" altLang="ko-KR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	 ⇒ Application Firewall, Anti-DDOS, IDS/IPS(Intrusion Detection/Prevention System), </a:t>
            </a:r>
            <a:br>
              <a:rPr lang="en-US" altLang="ko-KR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</a:br>
            <a:r>
              <a:rPr lang="en-US" altLang="ko-KR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                                 ACL(Access Control List), SIEM(Security Information and Event Management), VPN, IPSec</a:t>
            </a:r>
          </a:p>
          <a:p>
            <a:pPr marL="207963" lvl="1" indent="-207963" defTabSz="1330325" eaLnBrk="0" hangingPunct="0"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buFontTx/>
              <a:buBlip>
                <a:blip r:embed="rId3"/>
              </a:buBlip>
              <a:defRPr/>
            </a:pPr>
            <a:endParaRPr lang="en-US" altLang="ko-KR" sz="1000" kern="0" spc="-50" dirty="0" smtClean="0">
              <a:solidFill>
                <a:prstClr val="black"/>
              </a:solidFill>
              <a:latin typeface="Rix고딕 B" pitchFamily="18" charset="-127"/>
              <a:ea typeface="Rix고딕 B" pitchFamily="18" charset="-127"/>
            </a:endParaRPr>
          </a:p>
          <a:p>
            <a:pPr marL="207963" lvl="1" indent="-207963" defTabSz="1330325" eaLnBrk="0" hangingPunct="0"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defRPr/>
            </a:pPr>
            <a:r>
              <a:rPr lang="ko-KR" altLang="en-US" sz="16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가용성</a:t>
            </a:r>
            <a:r>
              <a:rPr lang="en-US" altLang="ko-KR" sz="16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/</a:t>
            </a:r>
            <a:r>
              <a:rPr lang="ko-KR" altLang="en-US" sz="16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복구</a:t>
            </a:r>
            <a:endParaRPr lang="en-US" altLang="ko-KR" sz="1600" kern="0" spc="-50" dirty="0" smtClean="0">
              <a:solidFill>
                <a:prstClr val="black"/>
              </a:solidFill>
              <a:latin typeface="Rix고딕 B" pitchFamily="18" charset="-127"/>
              <a:ea typeface="Rix고딕 B" pitchFamily="18" charset="-127"/>
            </a:endParaRPr>
          </a:p>
          <a:p>
            <a:pPr marL="207963" lvl="1" indent="-207963" defTabSz="1330325" eaLnBrk="0" hangingPunct="0">
              <a:lnSpc>
                <a:spcPts val="1920"/>
              </a:lnSpc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buBlip>
                <a:blip r:embed="rId3"/>
              </a:buBlip>
              <a:defRPr/>
            </a:pPr>
            <a:r>
              <a:rPr lang="ko-KR" altLang="en-US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서비스 중단이나 데이터 손실을 막기 위해 고장 </a:t>
            </a:r>
            <a:r>
              <a:rPr lang="ko-KR" altLang="en-US" sz="1400" kern="0" spc="-50" dirty="0" err="1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감내성</a:t>
            </a:r>
            <a:r>
              <a:rPr lang="ko-KR" altLang="en-US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 및 데이터 복구 기법</a:t>
            </a:r>
            <a:endParaRPr lang="en-US" altLang="ko-KR" sz="1400" kern="0" spc="-50" dirty="0" smtClean="0">
              <a:solidFill>
                <a:prstClr val="black"/>
              </a:solidFill>
              <a:latin typeface="Rix고딕 B" pitchFamily="18" charset="-127"/>
              <a:ea typeface="Rix고딕 B" pitchFamily="18" charset="-127"/>
            </a:endParaRPr>
          </a:p>
          <a:p>
            <a:pPr marL="207963" lvl="1" indent="-207963" defTabSz="1330325" eaLnBrk="0" hangingPunct="0">
              <a:lnSpc>
                <a:spcPts val="1920"/>
              </a:lnSpc>
              <a:spcBef>
                <a:spcPts val="200"/>
              </a:spcBef>
              <a:spcAft>
                <a:spcPts val="200"/>
              </a:spcAft>
              <a:buClr>
                <a:prstClr val="black"/>
              </a:buClr>
              <a:buBlip>
                <a:blip r:embed="rId3"/>
              </a:buBlip>
              <a:defRPr/>
            </a:pPr>
            <a:r>
              <a:rPr lang="ko-KR" altLang="en-US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가상화 및 애플리케이션 레벨의 </a:t>
            </a:r>
            <a:r>
              <a:rPr lang="en-US" altLang="ko-KR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HA(High Availability), Fault Tolerance, </a:t>
            </a:r>
            <a:r>
              <a:rPr lang="ko-KR" altLang="en-US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백업</a:t>
            </a:r>
            <a:r>
              <a:rPr lang="en-US" altLang="ko-KR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/</a:t>
            </a:r>
            <a:r>
              <a:rPr lang="ko-KR" altLang="en-US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복구</a:t>
            </a:r>
            <a:r>
              <a:rPr lang="en-US" altLang="ko-KR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,</a:t>
            </a:r>
            <a:r>
              <a:rPr lang="ko-KR" altLang="en-US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 </a:t>
            </a:r>
            <a:r>
              <a:rPr lang="en-US" altLang="ko-KR" sz="1400" kern="0" spc="-50" dirty="0" smtClean="0">
                <a:solidFill>
                  <a:prstClr val="black"/>
                </a:solidFill>
                <a:latin typeface="Rix고딕 B" pitchFamily="18" charset="-127"/>
                <a:ea typeface="Rix고딕 B" pitchFamily="18" charset="-127"/>
              </a:rPr>
              <a:t>Replication</a:t>
            </a:r>
            <a:endParaRPr lang="ko-KR" altLang="en-US" sz="1400" kern="0" spc="-50" dirty="0" smtClean="0">
              <a:solidFill>
                <a:prstClr val="black"/>
              </a:solidFill>
              <a:latin typeface="Rix고딕 B" pitchFamily="18" charset="-127"/>
              <a:ea typeface="Rix고딕 B" pitchFamily="18" charset="-127"/>
            </a:endParaRPr>
          </a:p>
        </p:txBody>
      </p:sp>
      <p:grpSp>
        <p:nvGrpSpPr>
          <p:cNvPr id="2" name="그룹 55"/>
          <p:cNvGrpSpPr/>
          <p:nvPr/>
        </p:nvGrpSpPr>
        <p:grpSpPr>
          <a:xfrm>
            <a:off x="338137" y="1309690"/>
            <a:ext cx="168627" cy="164037"/>
            <a:chOff x="270669" y="1073151"/>
            <a:chExt cx="218380" cy="216000"/>
          </a:xfrm>
        </p:grpSpPr>
        <p:sp>
          <p:nvSpPr>
            <p:cNvPr id="5" name="모서리가 둥근 직사각형 4"/>
            <p:cNvSpPr/>
            <p:nvPr/>
          </p:nvSpPr>
          <p:spPr>
            <a:xfrm rot="5400000">
              <a:off x="273050" y="1073151"/>
              <a:ext cx="216000" cy="215999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Rix고딕 M" pitchFamily="18" charset="-127"/>
                <a:ea typeface="Rix고딕 M" pitchFamily="18" charset="-127"/>
              </a:endParaRPr>
            </a:p>
          </p:txBody>
        </p:sp>
        <p:sp>
          <p:nvSpPr>
            <p:cNvPr id="6" name="오른쪽 화살표 5"/>
            <p:cNvSpPr/>
            <p:nvPr/>
          </p:nvSpPr>
          <p:spPr>
            <a:xfrm>
              <a:off x="270669" y="1116896"/>
              <a:ext cx="177392" cy="128490"/>
            </a:xfrm>
            <a:prstGeom prst="rightArrow">
              <a:avLst>
                <a:gd name="adj1" fmla="val 21198"/>
                <a:gd name="adj2" fmla="val 6182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Rix고딕 M" pitchFamily="18" charset="-127"/>
                <a:ea typeface="Rix고딕 M" pitchFamily="18" charset="-127"/>
              </a:endParaRPr>
            </a:p>
          </p:txBody>
        </p:sp>
      </p:grpSp>
      <p:grpSp>
        <p:nvGrpSpPr>
          <p:cNvPr id="4" name="그룹 55"/>
          <p:cNvGrpSpPr/>
          <p:nvPr/>
        </p:nvGrpSpPr>
        <p:grpSpPr>
          <a:xfrm>
            <a:off x="341143" y="2688899"/>
            <a:ext cx="168627" cy="164037"/>
            <a:chOff x="270669" y="1073151"/>
            <a:chExt cx="218380" cy="216000"/>
          </a:xfrm>
        </p:grpSpPr>
        <p:sp>
          <p:nvSpPr>
            <p:cNvPr id="8" name="모서리가 둥근 직사각형 4"/>
            <p:cNvSpPr/>
            <p:nvPr/>
          </p:nvSpPr>
          <p:spPr>
            <a:xfrm rot="5400000">
              <a:off x="273050" y="1073151"/>
              <a:ext cx="216000" cy="215999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Rix고딕 M" pitchFamily="18" charset="-127"/>
                <a:ea typeface="Rix고딕 M" pitchFamily="18" charset="-127"/>
              </a:endParaRPr>
            </a:p>
          </p:txBody>
        </p:sp>
        <p:sp>
          <p:nvSpPr>
            <p:cNvPr id="9" name="오른쪽 화살표 8"/>
            <p:cNvSpPr/>
            <p:nvPr/>
          </p:nvSpPr>
          <p:spPr>
            <a:xfrm>
              <a:off x="270669" y="1116896"/>
              <a:ext cx="177392" cy="128490"/>
            </a:xfrm>
            <a:prstGeom prst="rightArrow">
              <a:avLst>
                <a:gd name="adj1" fmla="val 21198"/>
                <a:gd name="adj2" fmla="val 6182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Rix고딕 M" pitchFamily="18" charset="-127"/>
                <a:ea typeface="Rix고딕 M" pitchFamily="18" charset="-127"/>
              </a:endParaRPr>
            </a:p>
          </p:txBody>
        </p:sp>
      </p:grpSp>
      <p:grpSp>
        <p:nvGrpSpPr>
          <p:cNvPr id="7" name="그룹 55"/>
          <p:cNvGrpSpPr/>
          <p:nvPr/>
        </p:nvGrpSpPr>
        <p:grpSpPr>
          <a:xfrm>
            <a:off x="333855" y="4057051"/>
            <a:ext cx="168627" cy="164037"/>
            <a:chOff x="270669" y="1073151"/>
            <a:chExt cx="218380" cy="216000"/>
          </a:xfrm>
        </p:grpSpPr>
        <p:sp>
          <p:nvSpPr>
            <p:cNvPr id="11" name="모서리가 둥근 직사각형 4"/>
            <p:cNvSpPr/>
            <p:nvPr/>
          </p:nvSpPr>
          <p:spPr>
            <a:xfrm rot="5400000">
              <a:off x="273050" y="1073151"/>
              <a:ext cx="216000" cy="215999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Rix고딕 M" pitchFamily="18" charset="-127"/>
                <a:ea typeface="Rix고딕 M" pitchFamily="18" charset="-127"/>
              </a:endParaRPr>
            </a:p>
          </p:txBody>
        </p:sp>
        <p:sp>
          <p:nvSpPr>
            <p:cNvPr id="12" name="오른쪽 화살표 11"/>
            <p:cNvSpPr/>
            <p:nvPr/>
          </p:nvSpPr>
          <p:spPr>
            <a:xfrm>
              <a:off x="270669" y="1116896"/>
              <a:ext cx="177392" cy="128490"/>
            </a:xfrm>
            <a:prstGeom prst="rightArrow">
              <a:avLst>
                <a:gd name="adj1" fmla="val 21198"/>
                <a:gd name="adj2" fmla="val 6182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Rix고딕 M" pitchFamily="18" charset="-127"/>
                <a:ea typeface="Rix고딕 M" pitchFamily="18" charset="-127"/>
              </a:endParaRPr>
            </a:p>
          </p:txBody>
        </p:sp>
      </p:grpSp>
      <p:grpSp>
        <p:nvGrpSpPr>
          <p:cNvPr id="10" name="그룹 55"/>
          <p:cNvGrpSpPr/>
          <p:nvPr/>
        </p:nvGrpSpPr>
        <p:grpSpPr>
          <a:xfrm>
            <a:off x="333855" y="5409220"/>
            <a:ext cx="168628" cy="164037"/>
            <a:chOff x="270669" y="1073154"/>
            <a:chExt cx="218381" cy="216001"/>
          </a:xfrm>
        </p:grpSpPr>
        <p:sp>
          <p:nvSpPr>
            <p:cNvPr id="14" name="모서리가 둥근 직사각형 4"/>
            <p:cNvSpPr/>
            <p:nvPr/>
          </p:nvSpPr>
          <p:spPr>
            <a:xfrm rot="5400000">
              <a:off x="273050" y="1073156"/>
              <a:ext cx="216001" cy="215998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Rix고딕 M" pitchFamily="18" charset="-127"/>
                <a:ea typeface="Rix고딕 M" pitchFamily="18" charset="-127"/>
              </a:endParaRPr>
            </a:p>
          </p:txBody>
        </p:sp>
        <p:sp>
          <p:nvSpPr>
            <p:cNvPr id="15" name="오른쪽 화살표 14"/>
            <p:cNvSpPr/>
            <p:nvPr/>
          </p:nvSpPr>
          <p:spPr>
            <a:xfrm>
              <a:off x="270669" y="1116896"/>
              <a:ext cx="177392" cy="128490"/>
            </a:xfrm>
            <a:prstGeom prst="rightArrow">
              <a:avLst>
                <a:gd name="adj1" fmla="val 21198"/>
                <a:gd name="adj2" fmla="val 6182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Rix고딕 M" pitchFamily="18" charset="-127"/>
                <a:ea typeface="Rix고딕 M" pitchFamily="18" charset="-127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참고 </a:t>
            </a:r>
            <a:r>
              <a:rPr lang="en-US" altLang="ko-KR" dirty="0" smtClean="0"/>
              <a:t>: Cloud Computing Pattern, OSA(Open Security Architecture)</a:t>
            </a:r>
            <a:endParaRPr lang="ko-KR" altLang="en-US" dirty="0"/>
          </a:p>
        </p:txBody>
      </p:sp>
      <p:pic>
        <p:nvPicPr>
          <p:cNvPr id="14338" name="Picture 2" descr="C:\Documents and Settings\21040\바탕 화면\신입직원\08_02_Pattern_011_15_Cloud_Computing.png"/>
          <p:cNvPicPr>
            <a:picLocks noChangeAspect="1" noChangeArrowheads="1"/>
          </p:cNvPicPr>
          <p:nvPr/>
        </p:nvPicPr>
        <p:blipFill>
          <a:blip r:embed="rId2" cstate="print"/>
          <a:srcRect t="1032" b="47479"/>
          <a:stretch>
            <a:fillRect/>
          </a:stretch>
        </p:blipFill>
        <p:spPr bwMode="auto">
          <a:xfrm>
            <a:off x="560512" y="980728"/>
            <a:ext cx="8726591" cy="54726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참고 </a:t>
            </a:r>
            <a:r>
              <a:rPr lang="en-US" altLang="ko-KR" dirty="0" smtClean="0"/>
              <a:t>: Cloud Computing Pattern, OSA(Open Security Architecture)</a:t>
            </a:r>
            <a:endParaRPr lang="ko-KR" altLang="en-US" dirty="0"/>
          </a:p>
        </p:txBody>
      </p:sp>
      <p:pic>
        <p:nvPicPr>
          <p:cNvPr id="4" name="Picture 2" descr="C:\Documents and Settings\21040\바탕 화면\신입직원\08_02_Pattern_011_15_Cloud_Computing.png"/>
          <p:cNvPicPr>
            <a:picLocks noChangeAspect="1" noChangeArrowheads="1"/>
          </p:cNvPicPr>
          <p:nvPr/>
        </p:nvPicPr>
        <p:blipFill>
          <a:blip r:embed="rId2" cstate="print"/>
          <a:srcRect t="42004" b="7473"/>
          <a:stretch>
            <a:fillRect/>
          </a:stretch>
        </p:blipFill>
        <p:spPr bwMode="auto">
          <a:xfrm>
            <a:off x="488504" y="982888"/>
            <a:ext cx="8874001" cy="54609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48944" y="1988840"/>
            <a:ext cx="504056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70000"/>
              </a:lnSpc>
              <a:buAutoNum type="arabicPeriod"/>
            </a:pPr>
            <a:r>
              <a:rPr lang="en-US" altLang="ko-KR" sz="2000" b="1" spc="-50" dirty="0" smtClean="0">
                <a:latin typeface="맑은 고딕" pitchFamily="50" charset="-127"/>
                <a:ea typeface="맑은 고딕" pitchFamily="50" charset="-127"/>
                <a:cs typeface="+mj-cs"/>
              </a:rPr>
              <a:t>Mobile Cloud Computing</a:t>
            </a:r>
          </a:p>
          <a:p>
            <a:pPr marL="342900" indent="-342900">
              <a:lnSpc>
                <a:spcPct val="170000"/>
              </a:lnSpc>
              <a:buAutoNum type="arabicPeriod"/>
            </a:pPr>
            <a:r>
              <a:rPr lang="en-US" altLang="ko-KR" sz="2000" b="1" spc="-50" dirty="0" smtClean="0">
                <a:latin typeface="맑은 고딕" pitchFamily="50" charset="-127"/>
                <a:ea typeface="맑은 고딕" pitchFamily="50" charset="-127"/>
                <a:cs typeface="+mj-cs"/>
              </a:rPr>
              <a:t>Personal Cloud Computing</a:t>
            </a:r>
          </a:p>
          <a:p>
            <a:pPr marL="342900" indent="-342900">
              <a:lnSpc>
                <a:spcPct val="170000"/>
              </a:lnSpc>
              <a:buAutoNum type="arabicPeriod"/>
            </a:pPr>
            <a:r>
              <a:rPr lang="en-US" altLang="ko-KR" sz="2000" b="1" spc="-50" dirty="0" smtClean="0">
                <a:latin typeface="맑은 고딕" pitchFamily="50" charset="-127"/>
                <a:ea typeface="맑은 고딕" pitchFamily="50" charset="-127"/>
                <a:cs typeface="+mj-cs"/>
              </a:rPr>
              <a:t>VPC (Virtual Private Cloud)</a:t>
            </a:r>
          </a:p>
          <a:p>
            <a:pPr marL="342900" indent="-342900">
              <a:lnSpc>
                <a:spcPct val="170000"/>
              </a:lnSpc>
              <a:buAutoNum type="arabicPeriod"/>
            </a:pPr>
            <a:r>
              <a:rPr lang="en-US" altLang="ko-KR" sz="2000" b="1" spc="-50" dirty="0" smtClean="0">
                <a:latin typeface="맑은 고딕" pitchFamily="50" charset="-127"/>
                <a:ea typeface="맑은 고딕" pitchFamily="50" charset="-127"/>
                <a:cs typeface="+mj-cs"/>
              </a:rPr>
              <a:t>CSB (Cloud Service Brokerage)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000" b="1" spc="-50" dirty="0" smtClean="0">
                <a:latin typeface="맑은 고딕" pitchFamily="50" charset="-127"/>
                <a:ea typeface="맑은 고딕" pitchFamily="50" charset="-127"/>
                <a:cs typeface="+mj-cs"/>
              </a:rPr>
              <a:t>Cloud Data Center (Green Data Center)</a:t>
            </a:r>
            <a:endParaRPr lang="ko-KR" altLang="en-US" sz="2000" b="1" spc="-50" dirty="0"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3" name="제목 1"/>
          <p:cNvSpPr>
            <a:spLocks noGrp="1"/>
          </p:cNvSpPr>
          <p:nvPr/>
        </p:nvSpPr>
        <p:spPr>
          <a:xfrm>
            <a:off x="2895108" y="1065808"/>
            <a:ext cx="6117084" cy="500063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fontAlgn="auto" hangingPunct="1">
              <a:spcAft>
                <a:spcPts val="0"/>
              </a:spcAft>
              <a:defRPr/>
            </a:pPr>
            <a:r>
              <a:rPr lang="en-US" altLang="ko-KR" sz="3200" b="1" dirty="0" smtClean="0">
                <a:latin typeface="Tahoma" pitchFamily="34" charset="0"/>
                <a:ea typeface="+mn-ea"/>
                <a:cs typeface="Tahoma" pitchFamily="34" charset="0"/>
              </a:rPr>
              <a:t>4. </a:t>
            </a:r>
            <a:r>
              <a:rPr lang="ko-KR" altLang="en-US" sz="3200" b="1" dirty="0" err="1" smtClean="0">
                <a:latin typeface="+mn-ea"/>
              </a:rPr>
              <a:t>클라우드</a:t>
            </a:r>
            <a:r>
              <a:rPr lang="ko-KR" altLang="en-US" sz="3200" b="1" dirty="0" smtClean="0">
                <a:latin typeface="+mn-ea"/>
              </a:rPr>
              <a:t> 컴퓨팅의 확장</a:t>
            </a:r>
            <a:endParaRPr lang="ko-KR" altLang="en-US" sz="3200" b="1" dirty="0" smtClean="0">
              <a:latin typeface="Tahoma" pitchFamily="34" charset="0"/>
              <a:ea typeface="+mn-ea"/>
              <a:cs typeface="Tahoma" pitchFamily="34" charset="0"/>
            </a:endParaRPr>
          </a:p>
          <a:p>
            <a:pPr algn="r" eaLnBrk="1" fontAlgn="auto" hangingPunct="1">
              <a:spcAft>
                <a:spcPts val="0"/>
              </a:spcAft>
              <a:defRPr/>
            </a:pPr>
            <a:endParaRPr kumimoji="0" lang="ko-KR" altLang="en-US" sz="3200" b="1" dirty="0" smtClean="0">
              <a:latin typeface="Tahoma" pitchFamily="34" charset="0"/>
              <a:ea typeface="+mn-ea"/>
              <a:cs typeface="Tahoma" pitchFamily="34" charset="0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892380" y="1699221"/>
            <a:ext cx="6119812" cy="15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ko-KR" dirty="0" smtClean="0"/>
              <a:t>4.1. Mobile Cloud (1/2)</a:t>
            </a:r>
            <a:endParaRPr lang="ko-KR" alt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6854" y="1700808"/>
            <a:ext cx="8332291" cy="3362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116313" y="91693"/>
            <a:ext cx="9302700" cy="6937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1" i="0" u="none" strike="noStrike" kern="1200" cap="none" spc="-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6095999" y="86959"/>
            <a:ext cx="3537521" cy="6937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4. </a:t>
            </a:r>
            <a:r>
              <a:rPr lang="ko-KR" altLang="en-US" sz="1600" b="1" spc="-50" dirty="0" err="1" smtClean="0">
                <a:latin typeface="맑은 고딕" pitchFamily="50" charset="-127"/>
                <a:ea typeface="맑은 고딕" pitchFamily="50" charset="-127"/>
                <a:cs typeface="+mj-cs"/>
              </a:rPr>
              <a:t>클라우드</a:t>
            </a:r>
            <a:r>
              <a:rPr lang="ko-KR" altLang="en-US" sz="1600" b="1" spc="-50" dirty="0" smtClean="0">
                <a:latin typeface="맑은 고딕" pitchFamily="50" charset="-127"/>
                <a:ea typeface="맑은 고딕" pitchFamily="50" charset="-127"/>
                <a:cs typeface="+mj-cs"/>
              </a:rPr>
              <a:t> 컴퓨팅의 확장</a:t>
            </a:r>
            <a:endParaRPr kumimoji="0" lang="ko-KR" altLang="en-US" sz="1600" b="1" i="0" u="none" strike="noStrike" kern="1200" cap="none" spc="-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6496" y="980728"/>
            <a:ext cx="8784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Mobile Cloud Computing(MCC) at its simplest, refers to an infrastructure where both the data storage and the data processing happen outside of the mobile device.  </a:t>
            </a:r>
            <a:endParaRPr lang="ko-KR" altLang="en-US" dirty="0"/>
          </a:p>
        </p:txBody>
      </p:sp>
      <p:graphicFrame>
        <p:nvGraphicFramePr>
          <p:cNvPr id="8" name="다이어그램 7"/>
          <p:cNvGraphicFramePr/>
          <p:nvPr/>
        </p:nvGraphicFramePr>
        <p:xfrm>
          <a:off x="325438" y="5301208"/>
          <a:ext cx="9289032" cy="1080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r="22237"/>
          <a:stretch>
            <a:fillRect/>
          </a:stretch>
        </p:blipFill>
        <p:spPr bwMode="auto">
          <a:xfrm>
            <a:off x="344488" y="1052736"/>
            <a:ext cx="8716322" cy="4286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4.1. Mobile Cloud (2/2) </a:t>
            </a:r>
            <a:endParaRPr lang="ko-KR" altLang="en-US" sz="1800" dirty="0"/>
          </a:p>
        </p:txBody>
      </p:sp>
      <p:sp>
        <p:nvSpPr>
          <p:cNvPr id="38" name="제목 1"/>
          <p:cNvSpPr txBox="1">
            <a:spLocks/>
          </p:cNvSpPr>
          <p:nvPr/>
        </p:nvSpPr>
        <p:spPr>
          <a:xfrm>
            <a:off x="6095999" y="86959"/>
            <a:ext cx="3537521" cy="6937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4. </a:t>
            </a:r>
            <a:r>
              <a:rPr lang="ko-KR" altLang="en-US" sz="1600" b="1" spc="-50" dirty="0" err="1" smtClean="0">
                <a:latin typeface="맑은 고딕" pitchFamily="50" charset="-127"/>
                <a:ea typeface="맑은 고딕" pitchFamily="50" charset="-127"/>
                <a:cs typeface="+mj-cs"/>
              </a:rPr>
              <a:t>클라우드</a:t>
            </a:r>
            <a:r>
              <a:rPr lang="ko-KR" altLang="en-US" sz="1600" b="1" spc="-50" dirty="0" smtClean="0">
                <a:latin typeface="맑은 고딕" pitchFamily="50" charset="-127"/>
                <a:ea typeface="맑은 고딕" pitchFamily="50" charset="-127"/>
                <a:cs typeface="+mj-cs"/>
              </a:rPr>
              <a:t> 컴퓨팅의 확장</a:t>
            </a:r>
            <a:endParaRPr kumimoji="0" lang="ko-KR" altLang="en-US" sz="1600" b="1" i="0" u="none" strike="noStrike" kern="1200" cap="none" spc="-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1640632" y="2852936"/>
            <a:ext cx="7920880" cy="3528814"/>
            <a:chOff x="1640632" y="2852936"/>
            <a:chExt cx="7920880" cy="3528814"/>
          </a:xfrm>
        </p:grpSpPr>
        <p:sp>
          <p:nvSpPr>
            <p:cNvPr id="45" name="직사각형 44"/>
            <p:cNvSpPr/>
            <p:nvPr/>
          </p:nvSpPr>
          <p:spPr>
            <a:xfrm>
              <a:off x="1640632" y="2852936"/>
              <a:ext cx="7920880" cy="352881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" name="그룹 43"/>
            <p:cNvGrpSpPr/>
            <p:nvPr/>
          </p:nvGrpSpPr>
          <p:grpSpPr>
            <a:xfrm>
              <a:off x="1712640" y="2924944"/>
              <a:ext cx="7776864" cy="3374851"/>
              <a:chOff x="1712640" y="2924944"/>
              <a:chExt cx="7776864" cy="3374851"/>
            </a:xfrm>
          </p:grpSpPr>
          <p:sp>
            <p:nvSpPr>
              <p:cNvPr id="43" name="직사각형 42"/>
              <p:cNvSpPr/>
              <p:nvPr/>
            </p:nvSpPr>
            <p:spPr>
              <a:xfrm>
                <a:off x="1712640" y="2924944"/>
                <a:ext cx="25795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b="1" spc="-50" dirty="0" err="1" smtClean="0">
                    <a:solidFill>
                      <a:srgbClr val="FF0000"/>
                    </a:solidFill>
                    <a:latin typeface="맑은 고딕" pitchFamily="50" charset="-127"/>
                    <a:ea typeface="맑은 고딕" pitchFamily="50" charset="-127"/>
                    <a:cs typeface="+mj-cs"/>
                  </a:rPr>
                  <a:t>모바일</a:t>
                </a:r>
                <a:r>
                  <a:rPr lang="ko-KR" altLang="en-US" b="1" spc="-50" dirty="0" smtClean="0">
                    <a:solidFill>
                      <a:srgbClr val="FF0000"/>
                    </a:solidFill>
                    <a:latin typeface="맑은 고딕" pitchFamily="50" charset="-127"/>
                    <a:ea typeface="맑은 고딕" pitchFamily="50" charset="-127"/>
                    <a:cs typeface="+mj-cs"/>
                  </a:rPr>
                  <a:t> </a:t>
                </a:r>
                <a:r>
                  <a:rPr lang="ko-KR" altLang="en-US" b="1" spc="-50" dirty="0" err="1" smtClean="0">
                    <a:solidFill>
                      <a:srgbClr val="FF0000"/>
                    </a:solidFill>
                    <a:latin typeface="맑은 고딕" pitchFamily="50" charset="-127"/>
                    <a:ea typeface="맑은 고딕" pitchFamily="50" charset="-127"/>
                    <a:cs typeface="+mj-cs"/>
                  </a:rPr>
                  <a:t>클라우드</a:t>
                </a:r>
                <a:r>
                  <a:rPr lang="ko-KR" altLang="en-US" b="1" spc="-50" dirty="0" smtClean="0">
                    <a:solidFill>
                      <a:srgbClr val="FF0000"/>
                    </a:solidFill>
                    <a:latin typeface="맑은 고딕" pitchFamily="50" charset="-127"/>
                    <a:ea typeface="맑은 고딕" pitchFamily="50" charset="-127"/>
                    <a:cs typeface="+mj-cs"/>
                  </a:rPr>
                  <a:t> 플랫폼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42" name="그룹 41"/>
              <p:cNvGrpSpPr/>
              <p:nvPr/>
            </p:nvGrpSpPr>
            <p:grpSpPr>
              <a:xfrm>
                <a:off x="1756073" y="3336405"/>
                <a:ext cx="7733431" cy="2963390"/>
                <a:chOff x="387921" y="2708920"/>
                <a:chExt cx="7733431" cy="2963390"/>
              </a:xfrm>
            </p:grpSpPr>
            <p:cxnSp>
              <p:nvCxnSpPr>
                <p:cNvPr id="4" name="직선 화살표 연결선 3"/>
                <p:cNvCxnSpPr/>
                <p:nvPr/>
              </p:nvCxnSpPr>
              <p:spPr>
                <a:xfrm flipV="1">
                  <a:off x="1830247" y="4034190"/>
                  <a:ext cx="1865371" cy="82841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arrow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직선 화살표 연결선 4"/>
                <p:cNvCxnSpPr/>
                <p:nvPr/>
              </p:nvCxnSpPr>
              <p:spPr>
                <a:xfrm>
                  <a:off x="1830247" y="3026631"/>
                  <a:ext cx="1865371" cy="83107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arrow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구름 5"/>
                <p:cNvSpPr/>
                <p:nvPr/>
              </p:nvSpPr>
              <p:spPr>
                <a:xfrm>
                  <a:off x="3675237" y="2708920"/>
                  <a:ext cx="3221979" cy="2963390"/>
                </a:xfrm>
                <a:prstGeom prst="cloud">
                  <a:avLst/>
                </a:prstGeom>
                <a:solidFill>
                  <a:srgbClr val="A8E7F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pic>
              <p:nvPicPr>
                <p:cNvPr id="7" name="Picture 19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1005083" y="3681230"/>
                  <a:ext cx="320674" cy="621650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" name="순서도: 수동 입력 7"/>
                <p:cNvSpPr/>
                <p:nvPr/>
              </p:nvSpPr>
              <p:spPr>
                <a:xfrm flipH="1" flipV="1">
                  <a:off x="1384876" y="3797118"/>
                  <a:ext cx="332319" cy="199107"/>
                </a:xfrm>
                <a:prstGeom prst="flowChartManualInput">
                  <a:avLst/>
                </a:prstGeom>
                <a:solidFill>
                  <a:srgbClr val="62FC24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9" name="순서도: 수동 입력 8"/>
                <p:cNvSpPr/>
                <p:nvPr/>
              </p:nvSpPr>
              <p:spPr>
                <a:xfrm flipH="1" flipV="1">
                  <a:off x="387921" y="3780784"/>
                  <a:ext cx="332319" cy="199107"/>
                </a:xfrm>
                <a:prstGeom prst="flowChartManualInput">
                  <a:avLst/>
                </a:prstGeom>
                <a:solidFill>
                  <a:srgbClr val="62FC24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0" name="순서도: 수동 입력 9"/>
                <p:cNvSpPr/>
                <p:nvPr/>
              </p:nvSpPr>
              <p:spPr>
                <a:xfrm>
                  <a:off x="387921" y="3979891"/>
                  <a:ext cx="332319" cy="199107"/>
                </a:xfrm>
                <a:prstGeom prst="flowChartManualInput">
                  <a:avLst/>
                </a:prstGeom>
                <a:solidFill>
                  <a:srgbClr val="62FC24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cxnSp>
              <p:nvCxnSpPr>
                <p:cNvPr id="11" name="직선 화살표 연결선 10"/>
                <p:cNvCxnSpPr/>
                <p:nvPr/>
              </p:nvCxnSpPr>
              <p:spPr>
                <a:xfrm>
                  <a:off x="1909377" y="3951222"/>
                  <a:ext cx="1808845" cy="131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arrow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2" name="Picture 2" descr="http://t1.gstatic.com/images?q=tbn:mZ7trpmbheBpWM:http://www.istockphoto.com/file_thumbview_approve/5956615/2/istockphoto_5956615-wireless.jp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2282458" y="3382240"/>
                  <a:ext cx="1074002" cy="1126096"/>
                </a:xfrm>
                <a:prstGeom prst="rect">
                  <a:avLst/>
                </a:prstGeom>
                <a:noFill/>
              </p:spPr>
            </p:pic>
            <p:pic>
              <p:nvPicPr>
                <p:cNvPr id="13" name="Picture 6" descr="http://t2.gstatic.com/images?q=tbn:YzUukqgDBtrifM:http://www.mobilehub.fr/wp-content/blogs.dir/12/files/Actualite/0_2010/01/03/500x_motorola_motoroi.jp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1012923" y="4599221"/>
                  <a:ext cx="336341" cy="620333"/>
                </a:xfrm>
                <a:prstGeom prst="rect">
                  <a:avLst/>
                </a:prstGeom>
                <a:noFill/>
              </p:spPr>
            </p:pic>
            <p:pic>
              <p:nvPicPr>
                <p:cNvPr id="14" name="Picture 8" descr="http://t2.gstatic.com/images?q=tbn:u3DGVVXAzN3lOM:http://www.todaygadgets.com/wp-content/uploads/2010/02/samsung_wave_s8500.jp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982351" y="2789558"/>
                  <a:ext cx="395685" cy="649162"/>
                </a:xfrm>
                <a:prstGeom prst="rect">
                  <a:avLst/>
                </a:prstGeom>
                <a:noFill/>
              </p:spPr>
            </p:pic>
            <p:sp>
              <p:nvSpPr>
                <p:cNvPr id="15" name="순서도: 수동 입력 14"/>
                <p:cNvSpPr/>
                <p:nvPr/>
              </p:nvSpPr>
              <p:spPr>
                <a:xfrm flipH="1" flipV="1">
                  <a:off x="391133" y="2908162"/>
                  <a:ext cx="332319" cy="199107"/>
                </a:xfrm>
                <a:prstGeom prst="flowChartManualInput">
                  <a:avLst/>
                </a:prstGeom>
                <a:solidFill>
                  <a:srgbClr val="5ED4FE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6" name="순서도: 수동 입력 15"/>
                <p:cNvSpPr/>
                <p:nvPr/>
              </p:nvSpPr>
              <p:spPr>
                <a:xfrm>
                  <a:off x="391133" y="3107269"/>
                  <a:ext cx="332319" cy="199107"/>
                </a:xfrm>
                <a:prstGeom prst="flowChartManualInput">
                  <a:avLst/>
                </a:prstGeom>
                <a:solidFill>
                  <a:srgbClr val="5ED4FE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7" name="순서도: 수동 입력 16"/>
                <p:cNvSpPr/>
                <p:nvPr/>
              </p:nvSpPr>
              <p:spPr>
                <a:xfrm flipH="1" flipV="1">
                  <a:off x="417087" y="4724106"/>
                  <a:ext cx="332319" cy="199107"/>
                </a:xfrm>
                <a:prstGeom prst="flowChartManualInpu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8" name="순서도: 수동 입력 17"/>
                <p:cNvSpPr/>
                <p:nvPr/>
              </p:nvSpPr>
              <p:spPr>
                <a:xfrm>
                  <a:off x="417087" y="4923213"/>
                  <a:ext cx="332319" cy="199107"/>
                </a:xfrm>
                <a:prstGeom prst="flowChartManualInpu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9" name="순서도: 수동 입력 18"/>
                <p:cNvSpPr/>
                <p:nvPr/>
              </p:nvSpPr>
              <p:spPr>
                <a:xfrm flipH="1" flipV="1">
                  <a:off x="1378036" y="2908095"/>
                  <a:ext cx="332319" cy="199107"/>
                </a:xfrm>
                <a:prstGeom prst="flowChartManualInput">
                  <a:avLst/>
                </a:prstGeom>
                <a:solidFill>
                  <a:srgbClr val="5ED4FE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20" name="순서도: 수동 입력 19"/>
                <p:cNvSpPr/>
                <p:nvPr/>
              </p:nvSpPr>
              <p:spPr>
                <a:xfrm flipH="1" flipV="1">
                  <a:off x="1378036" y="4745409"/>
                  <a:ext cx="332319" cy="199107"/>
                </a:xfrm>
                <a:prstGeom prst="flowChartManualInpu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grpSp>
              <p:nvGrpSpPr>
                <p:cNvPr id="40" name="그룹 39"/>
                <p:cNvGrpSpPr/>
                <p:nvPr/>
              </p:nvGrpSpPr>
              <p:grpSpPr>
                <a:xfrm>
                  <a:off x="4425779" y="2730290"/>
                  <a:ext cx="3695573" cy="2726337"/>
                  <a:chOff x="3921724" y="2730290"/>
                  <a:chExt cx="2769794" cy="2726337"/>
                </a:xfrm>
              </p:grpSpPr>
              <p:sp>
                <p:nvSpPr>
                  <p:cNvPr id="21" name="직사각형 20"/>
                  <p:cNvSpPr/>
                  <p:nvPr/>
                </p:nvSpPr>
                <p:spPr>
                  <a:xfrm>
                    <a:off x="3921724" y="5219554"/>
                    <a:ext cx="2769793" cy="237073"/>
                  </a:xfrm>
                  <a:prstGeom prst="rect">
                    <a:avLst/>
                  </a:prstGeom>
                  <a:ln w="28575"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200" dirty="0" smtClean="0"/>
                      <a:t>Virtualization</a:t>
                    </a:r>
                    <a:endParaRPr lang="ko-KR" altLang="en-US" sz="1200" dirty="0"/>
                  </a:p>
                </p:txBody>
              </p:sp>
              <p:sp>
                <p:nvSpPr>
                  <p:cNvPr id="22" name="직사각형 21"/>
                  <p:cNvSpPr/>
                  <p:nvPr/>
                </p:nvSpPr>
                <p:spPr>
                  <a:xfrm>
                    <a:off x="3921724" y="4923213"/>
                    <a:ext cx="847896" cy="237073"/>
                  </a:xfrm>
                  <a:prstGeom prst="rect">
                    <a:avLst/>
                  </a:prstGeom>
                  <a:ln w="28575"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200" dirty="0" smtClean="0"/>
                      <a:t>Computing</a:t>
                    </a:r>
                    <a:endParaRPr lang="ko-KR" altLang="en-US" sz="1200" dirty="0"/>
                  </a:p>
                </p:txBody>
              </p:sp>
              <p:sp>
                <p:nvSpPr>
                  <p:cNvPr id="23" name="직사각형 22"/>
                  <p:cNvSpPr/>
                  <p:nvPr/>
                </p:nvSpPr>
                <p:spPr>
                  <a:xfrm>
                    <a:off x="4882672" y="4923213"/>
                    <a:ext cx="847896" cy="237073"/>
                  </a:xfrm>
                  <a:prstGeom prst="rect">
                    <a:avLst/>
                  </a:prstGeom>
                  <a:ln w="28575"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200" dirty="0" smtClean="0"/>
                      <a:t>Storage</a:t>
                    </a:r>
                    <a:endParaRPr lang="ko-KR" altLang="en-US" sz="1200" dirty="0"/>
                  </a:p>
                </p:txBody>
              </p:sp>
              <p:sp>
                <p:nvSpPr>
                  <p:cNvPr id="24" name="직사각형 23"/>
                  <p:cNvSpPr/>
                  <p:nvPr/>
                </p:nvSpPr>
                <p:spPr>
                  <a:xfrm>
                    <a:off x="5843621" y="4923213"/>
                    <a:ext cx="847896" cy="237073"/>
                  </a:xfrm>
                  <a:prstGeom prst="rect">
                    <a:avLst/>
                  </a:prstGeom>
                  <a:ln w="28575"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200" dirty="0" smtClean="0"/>
                      <a:t>Database</a:t>
                    </a:r>
                    <a:endParaRPr lang="ko-KR" altLang="en-US" sz="1200" dirty="0"/>
                  </a:p>
                </p:txBody>
              </p:sp>
              <p:sp>
                <p:nvSpPr>
                  <p:cNvPr id="25" name="직사각형 24"/>
                  <p:cNvSpPr/>
                  <p:nvPr/>
                </p:nvSpPr>
                <p:spPr>
                  <a:xfrm>
                    <a:off x="3921724" y="4330531"/>
                    <a:ext cx="847896" cy="237073"/>
                  </a:xfrm>
                  <a:prstGeom prst="rect">
                    <a:avLst/>
                  </a:prstGeom>
                  <a:ln w="28575"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200" dirty="0" smtClean="0"/>
                      <a:t>Messaging</a:t>
                    </a:r>
                    <a:endParaRPr lang="ko-KR" altLang="en-US" sz="1200" dirty="0"/>
                  </a:p>
                </p:txBody>
              </p:sp>
              <p:sp>
                <p:nvSpPr>
                  <p:cNvPr id="26" name="직사각형 25"/>
                  <p:cNvSpPr/>
                  <p:nvPr/>
                </p:nvSpPr>
                <p:spPr>
                  <a:xfrm>
                    <a:off x="4882672" y="4330531"/>
                    <a:ext cx="847896" cy="237073"/>
                  </a:xfrm>
                  <a:prstGeom prst="rect">
                    <a:avLst/>
                  </a:prstGeom>
                  <a:ln w="28575"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200" dirty="0" smtClean="0"/>
                      <a:t>Sync</a:t>
                    </a:r>
                    <a:endParaRPr lang="ko-KR" altLang="en-US" sz="1200" dirty="0"/>
                  </a:p>
                </p:txBody>
              </p:sp>
              <p:sp>
                <p:nvSpPr>
                  <p:cNvPr id="27" name="직사각형 26"/>
                  <p:cNvSpPr/>
                  <p:nvPr/>
                </p:nvSpPr>
                <p:spPr>
                  <a:xfrm>
                    <a:off x="5843621" y="4330531"/>
                    <a:ext cx="847896" cy="237073"/>
                  </a:xfrm>
                  <a:prstGeom prst="rect">
                    <a:avLst/>
                  </a:prstGeom>
                  <a:ln w="28575"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200" dirty="0" smtClean="0"/>
                      <a:t>Batch</a:t>
                    </a:r>
                    <a:endParaRPr lang="ko-KR" altLang="en-US" sz="1200" dirty="0"/>
                  </a:p>
                </p:txBody>
              </p:sp>
              <p:sp>
                <p:nvSpPr>
                  <p:cNvPr id="28" name="직사각형 27"/>
                  <p:cNvSpPr/>
                  <p:nvPr/>
                </p:nvSpPr>
                <p:spPr>
                  <a:xfrm>
                    <a:off x="3921724" y="4626872"/>
                    <a:ext cx="2769793" cy="237073"/>
                  </a:xfrm>
                  <a:prstGeom prst="rect">
                    <a:avLst/>
                  </a:prstGeom>
                  <a:ln w="28575"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200" dirty="0" smtClean="0"/>
                      <a:t>Distributed System</a:t>
                    </a:r>
                    <a:endParaRPr lang="ko-KR" altLang="en-US" sz="1200" dirty="0"/>
                  </a:p>
                </p:txBody>
              </p:sp>
              <p:sp>
                <p:nvSpPr>
                  <p:cNvPr id="29" name="직사각형 28"/>
                  <p:cNvSpPr/>
                  <p:nvPr/>
                </p:nvSpPr>
                <p:spPr>
                  <a:xfrm>
                    <a:off x="3921724" y="3915654"/>
                    <a:ext cx="1356634" cy="355609"/>
                  </a:xfrm>
                  <a:prstGeom prst="rect">
                    <a:avLst/>
                  </a:prstGeom>
                  <a:ln w="28575"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200" dirty="0" smtClean="0"/>
                      <a:t>Core Mobile Data</a:t>
                    </a:r>
                  </a:p>
                  <a:p>
                    <a:pPr algn="ctr"/>
                    <a:r>
                      <a:rPr lang="en-US" altLang="ko-KR" sz="1200" dirty="0" smtClean="0"/>
                      <a:t>Components</a:t>
                    </a:r>
                  </a:p>
                </p:txBody>
              </p:sp>
              <p:sp>
                <p:nvSpPr>
                  <p:cNvPr id="30" name="직사각형 29"/>
                  <p:cNvSpPr/>
                  <p:nvPr/>
                </p:nvSpPr>
                <p:spPr>
                  <a:xfrm>
                    <a:off x="5391410" y="3915654"/>
                    <a:ext cx="1300107" cy="355609"/>
                  </a:xfrm>
                  <a:prstGeom prst="rect">
                    <a:avLst/>
                  </a:prstGeom>
                  <a:ln w="28575"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200" dirty="0" smtClean="0"/>
                      <a:t>Core Mobile Service</a:t>
                    </a:r>
                  </a:p>
                  <a:p>
                    <a:pPr algn="ctr"/>
                    <a:r>
                      <a:rPr lang="en-US" altLang="ko-KR" sz="1200" dirty="0" smtClean="0"/>
                      <a:t>Components</a:t>
                    </a:r>
                  </a:p>
                </p:txBody>
              </p:sp>
              <p:sp>
                <p:nvSpPr>
                  <p:cNvPr id="31" name="직사각형 30"/>
                  <p:cNvSpPr/>
                  <p:nvPr/>
                </p:nvSpPr>
                <p:spPr>
                  <a:xfrm>
                    <a:off x="3921724" y="3619313"/>
                    <a:ext cx="2769793" cy="237073"/>
                  </a:xfrm>
                  <a:prstGeom prst="rect">
                    <a:avLst/>
                  </a:prstGeom>
                  <a:ln w="28575"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200" dirty="0" smtClean="0"/>
                      <a:t>Advanced Mobile Service Components</a:t>
                    </a:r>
                    <a:endParaRPr lang="ko-KR" altLang="en-US" sz="1200" dirty="0"/>
                  </a:p>
                </p:txBody>
              </p:sp>
              <p:sp>
                <p:nvSpPr>
                  <p:cNvPr id="32" name="직사각형 31"/>
                  <p:cNvSpPr/>
                  <p:nvPr/>
                </p:nvSpPr>
                <p:spPr>
                  <a:xfrm>
                    <a:off x="3921724" y="3322972"/>
                    <a:ext cx="2769793" cy="237073"/>
                  </a:xfrm>
                  <a:prstGeom prst="rect">
                    <a:avLst/>
                  </a:prstGeom>
                  <a:ln w="28575"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200" dirty="0" smtClean="0"/>
                      <a:t>Open API &amp; </a:t>
                    </a:r>
                    <a:r>
                      <a:rPr lang="en-US" altLang="ko-KR" sz="1200" dirty="0" err="1" smtClean="0"/>
                      <a:t>Mashup</a:t>
                    </a:r>
                    <a:r>
                      <a:rPr lang="en-US" altLang="ko-KR" sz="1200" dirty="0" smtClean="0"/>
                      <a:t> Framework</a:t>
                    </a:r>
                    <a:endParaRPr lang="ko-KR" altLang="en-US" sz="1200" dirty="0"/>
                  </a:p>
                </p:txBody>
              </p:sp>
              <p:sp>
                <p:nvSpPr>
                  <p:cNvPr id="33" name="직사각형 32"/>
                  <p:cNvSpPr/>
                  <p:nvPr/>
                </p:nvSpPr>
                <p:spPr>
                  <a:xfrm>
                    <a:off x="3921724" y="3026631"/>
                    <a:ext cx="1356634" cy="237073"/>
                  </a:xfrm>
                  <a:prstGeom prst="rect">
                    <a:avLst/>
                  </a:prstGeom>
                  <a:ln w="28575"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200" dirty="0" smtClean="0"/>
                      <a:t>Exec. Environment</a:t>
                    </a:r>
                    <a:endParaRPr lang="ko-KR" altLang="en-US" sz="1200" dirty="0"/>
                  </a:p>
                </p:txBody>
              </p:sp>
              <p:sp>
                <p:nvSpPr>
                  <p:cNvPr id="34" name="직사각형 33"/>
                  <p:cNvSpPr/>
                  <p:nvPr/>
                </p:nvSpPr>
                <p:spPr>
                  <a:xfrm>
                    <a:off x="5334884" y="3026631"/>
                    <a:ext cx="1356634" cy="237073"/>
                  </a:xfrm>
                  <a:prstGeom prst="rect">
                    <a:avLst/>
                  </a:prstGeom>
                  <a:ln w="28575"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200" dirty="0" smtClean="0"/>
                      <a:t>Dev. Environment</a:t>
                    </a:r>
                    <a:endParaRPr lang="ko-KR" altLang="en-US" sz="1200" dirty="0"/>
                  </a:p>
                </p:txBody>
              </p:sp>
              <p:sp>
                <p:nvSpPr>
                  <p:cNvPr id="35" name="순서도: 수동 입력 34"/>
                  <p:cNvSpPr/>
                  <p:nvPr/>
                </p:nvSpPr>
                <p:spPr>
                  <a:xfrm>
                    <a:off x="3978250" y="2730290"/>
                    <a:ext cx="332319" cy="199107"/>
                  </a:xfrm>
                  <a:prstGeom prst="flowChartManualInput">
                    <a:avLst/>
                  </a:prstGeom>
                  <a:solidFill>
                    <a:srgbClr val="5ED4FE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36" name="순서도: 수동 입력 35"/>
                  <p:cNvSpPr/>
                  <p:nvPr/>
                </p:nvSpPr>
                <p:spPr>
                  <a:xfrm>
                    <a:off x="4430461" y="2730290"/>
                    <a:ext cx="332319" cy="199107"/>
                  </a:xfrm>
                  <a:prstGeom prst="flowChartManualInput">
                    <a:avLst/>
                  </a:prstGeom>
                  <a:solidFill>
                    <a:srgbClr val="62FC2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37" name="순서도: 수동 입력 36"/>
                  <p:cNvSpPr/>
                  <p:nvPr/>
                </p:nvSpPr>
                <p:spPr>
                  <a:xfrm>
                    <a:off x="4882672" y="2730290"/>
                    <a:ext cx="332319" cy="199107"/>
                  </a:xfrm>
                  <a:prstGeom prst="flowChartManualInput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</p:grp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4.2. Personal Cloud Computing</a:t>
            </a:r>
            <a:endParaRPr lang="ko-KR" altLang="en-US" dirty="0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6095999" y="86959"/>
            <a:ext cx="3537521" cy="6937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4. </a:t>
            </a:r>
            <a:r>
              <a:rPr lang="ko-KR" altLang="en-US" sz="1600" b="1" spc="-50" dirty="0" err="1" smtClean="0">
                <a:latin typeface="맑은 고딕" pitchFamily="50" charset="-127"/>
                <a:ea typeface="맑은 고딕" pitchFamily="50" charset="-127"/>
                <a:cs typeface="+mj-cs"/>
              </a:rPr>
              <a:t>클라우드</a:t>
            </a:r>
            <a:r>
              <a:rPr lang="ko-KR" altLang="en-US" sz="1600" b="1" spc="-50" dirty="0" smtClean="0">
                <a:latin typeface="맑은 고딕" pitchFamily="50" charset="-127"/>
                <a:ea typeface="맑은 고딕" pitchFamily="50" charset="-127"/>
                <a:cs typeface="+mj-cs"/>
              </a:rPr>
              <a:t> 컴퓨팅의 확장</a:t>
            </a:r>
            <a:endParaRPr kumimoji="0" lang="ko-KR" altLang="en-US" sz="1600" b="1" i="0" u="none" strike="noStrike" kern="1200" cap="none" spc="-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08784" y="3429000"/>
            <a:ext cx="6601923" cy="2736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" name="다이어그램 7"/>
          <p:cNvGraphicFramePr/>
          <p:nvPr/>
        </p:nvGraphicFramePr>
        <p:xfrm>
          <a:off x="344488" y="980728"/>
          <a:ext cx="6552728" cy="2520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200929" y="6099924"/>
            <a:ext cx="3860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dirty="0" smtClean="0">
                <a:latin typeface="+mn-ea"/>
              </a:rPr>
              <a:t>※ TTA</a:t>
            </a:r>
            <a:r>
              <a:rPr lang="en-US" altLang="ko-KR" sz="1600" dirty="0" smtClean="0">
                <a:latin typeface="+mn-ea"/>
              </a:rPr>
              <a:t>(</a:t>
            </a:r>
            <a:r>
              <a:rPr lang="ko-KR" altLang="en-US" sz="1600" dirty="0" smtClean="0">
                <a:latin typeface="+mn-ea"/>
              </a:rPr>
              <a:t>한국정보통신 기술협회</a:t>
            </a:r>
            <a:r>
              <a:rPr lang="en-US" altLang="ko-KR" sz="1600" dirty="0" smtClean="0">
                <a:latin typeface="+mn-ea"/>
              </a:rPr>
              <a:t>)</a:t>
            </a:r>
            <a:r>
              <a:rPr lang="en-US" altLang="ko-KR" sz="1600" i="1" dirty="0" smtClean="0">
                <a:latin typeface="+mn-ea"/>
              </a:rPr>
              <a:t>, 2011.12</a:t>
            </a:r>
            <a:endParaRPr lang="ko-KR" altLang="en-US" sz="1600" i="1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1.1. </a:t>
            </a:r>
            <a:r>
              <a:rPr lang="ko-KR" altLang="en-US" dirty="0" smtClean="0"/>
              <a:t>환경 변화 </a:t>
            </a:r>
            <a:r>
              <a:rPr lang="en-US" altLang="ko-KR" dirty="0" smtClean="0"/>
              <a:t>&amp; </a:t>
            </a:r>
            <a:r>
              <a:rPr lang="ko-KR" altLang="en-US" dirty="0" err="1" smtClean="0"/>
              <a:t>트렌드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(2/3) </a:t>
            </a:r>
            <a:endParaRPr lang="ko-KR" altLang="en-US" dirty="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6496" y="980728"/>
            <a:ext cx="5386861" cy="32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53510" y="2376273"/>
            <a:ext cx="6337170" cy="3000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40832" y="3524250"/>
            <a:ext cx="60960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제목 1"/>
          <p:cNvSpPr txBox="1">
            <a:spLocks/>
          </p:cNvSpPr>
          <p:nvPr/>
        </p:nvSpPr>
        <p:spPr>
          <a:xfrm>
            <a:off x="6095999" y="86959"/>
            <a:ext cx="3537521" cy="6937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1. </a:t>
            </a:r>
            <a:r>
              <a:rPr lang="ko-KR" altLang="en-US" sz="1600" b="1" spc="-50" dirty="0" err="1" smtClean="0">
                <a:latin typeface="맑은 고딕" pitchFamily="50" charset="-127"/>
                <a:ea typeface="맑은 고딕" pitchFamily="50" charset="-127"/>
                <a:cs typeface="+mj-cs"/>
              </a:rPr>
              <a:t>클라우드</a:t>
            </a:r>
            <a:r>
              <a:rPr lang="ko-KR" altLang="en-US" sz="1600" b="1" spc="-50" dirty="0" smtClean="0">
                <a:latin typeface="맑은 고딕" pitchFamily="50" charset="-127"/>
                <a:ea typeface="맑은 고딕" pitchFamily="50" charset="-127"/>
                <a:cs typeface="+mj-cs"/>
              </a:rPr>
              <a:t> 컴퓨팅 개요</a:t>
            </a:r>
            <a:endParaRPr kumimoji="0" lang="ko-KR" altLang="en-US" sz="1600" b="1" i="0" u="none" strike="noStrike" kern="1200" cap="none" spc="-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4.3. VPC : Virtual Private Cloud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6496" y="980728"/>
            <a:ext cx="8784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 virtual private cloud(VPC) is a hybrid model of cloud computing in which a private cloud solution is provided within a public cloud provider’s infrastructure.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52800" y="2867025"/>
            <a:ext cx="6372225" cy="351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그룹 7"/>
          <p:cNvGrpSpPr/>
          <p:nvPr/>
        </p:nvGrpSpPr>
        <p:grpSpPr>
          <a:xfrm>
            <a:off x="488504" y="1791026"/>
            <a:ext cx="8049121" cy="3942230"/>
            <a:chOff x="488504" y="1791026"/>
            <a:chExt cx="8049121" cy="3942230"/>
          </a:xfrm>
        </p:grpSpPr>
        <p:pic>
          <p:nvPicPr>
            <p:cNvPr id="1229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8504" y="1791026"/>
              <a:ext cx="7046565" cy="3942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293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897216" y="1916832"/>
              <a:ext cx="1640409" cy="6640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4.4. CSB : Cloud Service Brokerage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346823" y="980728"/>
            <a:ext cx="7357339" cy="5401022"/>
            <a:chOff x="346823" y="980728"/>
            <a:chExt cx="7357339" cy="5401022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6363" b="4562"/>
            <a:stretch>
              <a:fillRect/>
            </a:stretch>
          </p:blipFill>
          <p:spPr bwMode="auto">
            <a:xfrm>
              <a:off x="346823" y="980728"/>
              <a:ext cx="7357339" cy="3024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196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8110" y="4119730"/>
              <a:ext cx="6903767" cy="22620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제목 1"/>
          <p:cNvSpPr txBox="1">
            <a:spLocks/>
          </p:cNvSpPr>
          <p:nvPr/>
        </p:nvSpPr>
        <p:spPr>
          <a:xfrm>
            <a:off x="6095999" y="86959"/>
            <a:ext cx="3537521" cy="6937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4. </a:t>
            </a:r>
            <a:r>
              <a:rPr lang="ko-KR" altLang="en-US" sz="1600" b="1" spc="-50" dirty="0" err="1" smtClean="0">
                <a:latin typeface="맑은 고딕" pitchFamily="50" charset="-127"/>
                <a:ea typeface="맑은 고딕" pitchFamily="50" charset="-127"/>
                <a:cs typeface="+mj-cs"/>
              </a:rPr>
              <a:t>클라우드</a:t>
            </a:r>
            <a:r>
              <a:rPr lang="ko-KR" altLang="en-US" sz="1600" b="1" spc="-50" dirty="0" smtClean="0">
                <a:latin typeface="맑은 고딕" pitchFamily="50" charset="-127"/>
                <a:ea typeface="맑은 고딕" pitchFamily="50" charset="-127"/>
                <a:cs typeface="+mj-cs"/>
              </a:rPr>
              <a:t> 컴퓨팅의 확장</a:t>
            </a:r>
            <a:endParaRPr kumimoji="0" lang="ko-KR" altLang="en-US" sz="1600" b="1" i="0" u="none" strike="noStrike" kern="1200" cap="none" spc="-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 t="5951"/>
          <a:stretch>
            <a:fillRect/>
          </a:stretch>
        </p:blipFill>
        <p:spPr bwMode="auto">
          <a:xfrm>
            <a:off x="2327945" y="1323306"/>
            <a:ext cx="7200800" cy="5058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4.5. Cloud Data Center (Green Data Center)</a:t>
            </a:r>
            <a:endParaRPr lang="ko-KR" altLang="en-US" dirty="0"/>
          </a:p>
        </p:txBody>
      </p:sp>
      <p:pic>
        <p:nvPicPr>
          <p:cNvPr id="63490" name="Picture 2" descr="C:\DOCUME~1\21040\LOCALS~1\Temp\UNI00000da80565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6496" y="1052736"/>
            <a:ext cx="5391150" cy="3419475"/>
          </a:xfrm>
          <a:prstGeom prst="rect">
            <a:avLst/>
          </a:prstGeom>
          <a:noFill/>
        </p:spPr>
      </p:pic>
      <p:pic>
        <p:nvPicPr>
          <p:cNvPr id="63494" name="Picture 6" descr="C:\DOCUME~1\21040\LOCALS~1\Temp\UNI00000da80575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24125" y="2638425"/>
            <a:ext cx="4857750" cy="3743325"/>
          </a:xfrm>
          <a:prstGeom prst="rect">
            <a:avLst/>
          </a:prstGeom>
          <a:noFill/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6095999" y="86959"/>
            <a:ext cx="3537521" cy="6937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4. </a:t>
            </a:r>
            <a:r>
              <a:rPr lang="ko-KR" altLang="en-US" sz="1600" b="1" spc="-50" dirty="0" err="1" smtClean="0">
                <a:latin typeface="맑은 고딕" pitchFamily="50" charset="-127"/>
                <a:ea typeface="맑은 고딕" pitchFamily="50" charset="-127"/>
                <a:cs typeface="+mj-cs"/>
              </a:rPr>
              <a:t>클라우드</a:t>
            </a:r>
            <a:r>
              <a:rPr lang="ko-KR" altLang="en-US" sz="1600" b="1" spc="-50" dirty="0" smtClean="0">
                <a:latin typeface="맑은 고딕" pitchFamily="50" charset="-127"/>
                <a:ea typeface="맑은 고딕" pitchFamily="50" charset="-127"/>
                <a:cs typeface="+mj-cs"/>
              </a:rPr>
              <a:t> 컴퓨팅의 확장</a:t>
            </a:r>
            <a:endParaRPr kumimoji="0" lang="ko-KR" altLang="en-US" sz="1600" b="1" i="0" u="none" strike="noStrike" kern="1200" cap="none" spc="-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520952" y="1052736"/>
            <a:ext cx="5098052" cy="2828057"/>
            <a:chOff x="4520952" y="1052736"/>
            <a:chExt cx="5098052" cy="2828057"/>
          </a:xfrm>
        </p:grpSpPr>
        <p:pic>
          <p:nvPicPr>
            <p:cNvPr id="63492" name="Picture 4" descr="C:\DOCUME~1\21040\LOCALS~1\Temp\UNI00000da8056d.gi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20952" y="1052736"/>
              <a:ext cx="5000625" cy="2581275"/>
            </a:xfrm>
            <a:prstGeom prst="rect">
              <a:avLst/>
            </a:prstGeom>
            <a:noFill/>
          </p:spPr>
        </p:pic>
        <p:sp>
          <p:nvSpPr>
            <p:cNvPr id="7" name="TextBox 6"/>
            <p:cNvSpPr txBox="1"/>
            <p:nvPr/>
          </p:nvSpPr>
          <p:spPr>
            <a:xfrm>
              <a:off x="8049344" y="3573016"/>
              <a:ext cx="15696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00B0F0"/>
                  </a:solidFill>
                </a:rPr>
                <a:t>[ Chimney Rack ]</a:t>
              </a:r>
              <a:endParaRPr lang="ko-KR" altLang="en-US" sz="1400" dirty="0">
                <a:solidFill>
                  <a:srgbClr val="00B0F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3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3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3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3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48944" y="1988840"/>
            <a:ext cx="460851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70000"/>
              </a:lnSpc>
              <a:buAutoNum type="arabicPeriod"/>
            </a:pPr>
            <a:r>
              <a:rPr lang="en-US" altLang="ko-KR" sz="2000" b="1" spc="-50" dirty="0" err="1" smtClean="0">
                <a:latin typeface="맑은 고딕" pitchFamily="50" charset="-127"/>
                <a:ea typeface="맑은 고딕" pitchFamily="50" charset="-127"/>
                <a:cs typeface="+mj-cs"/>
              </a:rPr>
              <a:t>DevOps</a:t>
            </a:r>
            <a:r>
              <a:rPr lang="en-US" altLang="ko-KR" sz="2000" b="1" spc="-50" dirty="0" smtClean="0">
                <a:latin typeface="맑은 고딕" pitchFamily="50" charset="-127"/>
                <a:ea typeface="맑은 고딕" pitchFamily="50" charset="-127"/>
                <a:cs typeface="+mj-cs"/>
              </a:rPr>
              <a:t> &amp; </a:t>
            </a:r>
            <a:r>
              <a:rPr lang="ko-KR" altLang="en-US" sz="2000" b="1" spc="-50" dirty="0" smtClean="0">
                <a:latin typeface="맑은 고딕" pitchFamily="50" charset="-127"/>
                <a:ea typeface="맑은 고딕" pitchFamily="50" charset="-127"/>
                <a:cs typeface="+mj-cs"/>
              </a:rPr>
              <a:t>운영환경 최적화 </a:t>
            </a:r>
          </a:p>
          <a:p>
            <a:pPr marL="342900" indent="-342900">
              <a:lnSpc>
                <a:spcPct val="170000"/>
              </a:lnSpc>
              <a:buAutoNum type="arabicPeriod"/>
            </a:pPr>
            <a:r>
              <a:rPr lang="ko-KR" altLang="en-US" sz="2000" b="1" spc="-50" dirty="0" err="1" smtClean="0">
                <a:latin typeface="맑은 고딕" pitchFamily="50" charset="-127"/>
                <a:ea typeface="맑은 고딕" pitchFamily="50" charset="-127"/>
                <a:cs typeface="+mj-cs"/>
              </a:rPr>
              <a:t>빅데이터</a:t>
            </a:r>
            <a:endParaRPr lang="ko-KR" altLang="en-US" sz="2000" b="1" spc="-50" dirty="0" smtClean="0">
              <a:latin typeface="맑은 고딕" pitchFamily="50" charset="-127"/>
              <a:ea typeface="맑은 고딕" pitchFamily="50" charset="-127"/>
              <a:cs typeface="+mj-cs"/>
            </a:endParaRPr>
          </a:p>
          <a:p>
            <a:pPr marL="342900" indent="-342900">
              <a:lnSpc>
                <a:spcPct val="170000"/>
              </a:lnSpc>
              <a:buAutoNum type="arabicPeriod"/>
            </a:pPr>
            <a:r>
              <a:rPr lang="ko-KR" altLang="en-US" sz="2000" b="1" spc="-50" dirty="0" smtClean="0">
                <a:latin typeface="맑은 고딕" pitchFamily="50" charset="-127"/>
                <a:ea typeface="맑은 고딕" pitchFamily="50" charset="-127"/>
              </a:rPr>
              <a:t>사물인터넷</a:t>
            </a:r>
            <a:r>
              <a:rPr lang="en-US" altLang="ko-KR" sz="2000" b="1" spc="-5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2000" b="1" spc="-50" dirty="0" err="1" smtClean="0">
                <a:latin typeface="맑은 고딕" pitchFamily="50" charset="-127"/>
                <a:ea typeface="맑은 고딕" pitchFamily="50" charset="-127"/>
              </a:rPr>
              <a:t>IoT</a:t>
            </a:r>
            <a:r>
              <a:rPr lang="en-US" altLang="ko-KR" sz="2000" b="1" spc="-50" dirty="0" smtClean="0">
                <a:latin typeface="맑은 고딕" pitchFamily="50" charset="-127"/>
                <a:ea typeface="맑은 고딕" pitchFamily="50" charset="-127"/>
              </a:rPr>
              <a:t> : Internet of Thing)</a:t>
            </a:r>
          </a:p>
          <a:p>
            <a:pPr marL="342900" indent="-342900">
              <a:lnSpc>
                <a:spcPct val="170000"/>
              </a:lnSpc>
              <a:buFontTx/>
              <a:buAutoNum type="arabicPeriod"/>
            </a:pPr>
            <a:r>
              <a:rPr lang="en-US" altLang="ko-KR" sz="2000" b="1" spc="-50" dirty="0" smtClean="0">
                <a:latin typeface="맑은 고딕" pitchFamily="50" charset="-127"/>
                <a:ea typeface="맑은 고딕" pitchFamily="50" charset="-127"/>
              </a:rPr>
              <a:t>Open Source, Open API, API G/W </a:t>
            </a:r>
          </a:p>
          <a:p>
            <a:pPr marL="342900" indent="-342900">
              <a:lnSpc>
                <a:spcPct val="170000"/>
              </a:lnSpc>
              <a:buAutoNum type="arabicPeriod"/>
            </a:pPr>
            <a:endParaRPr lang="en-US" altLang="ko-KR" sz="2000" b="1" spc="-50" dirty="0" smtClean="0"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lnSpc>
                <a:spcPct val="170000"/>
              </a:lnSpc>
            </a:pPr>
            <a:endParaRPr lang="en-US" altLang="ko-KR" sz="2000" b="1" spc="-50" dirty="0" smtClean="0"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3" name="제목 1"/>
          <p:cNvSpPr>
            <a:spLocks noGrp="1"/>
          </p:cNvSpPr>
          <p:nvPr/>
        </p:nvSpPr>
        <p:spPr>
          <a:xfrm>
            <a:off x="2895108" y="1065808"/>
            <a:ext cx="6117084" cy="500063"/>
          </a:xfrm>
          <a:prstGeom prst="rect">
            <a:avLst/>
          </a:prstGeom>
          <a:effectLst/>
        </p:spPr>
        <p:txBody>
          <a:bodyPr/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 eaLnBrk="1" fontAlgn="auto" hangingPunct="1">
              <a:spcAft>
                <a:spcPts val="0"/>
              </a:spcAft>
              <a:defRPr/>
            </a:pPr>
            <a:r>
              <a:rPr lang="en-US" altLang="ko-KR" sz="3200" b="1" dirty="0" smtClean="0">
                <a:latin typeface="Tahoma" pitchFamily="34" charset="0"/>
                <a:ea typeface="+mn-ea"/>
                <a:cs typeface="Tahoma" pitchFamily="34" charset="0"/>
              </a:rPr>
              <a:t>5. </a:t>
            </a:r>
            <a:r>
              <a:rPr lang="ko-KR" altLang="en-US" sz="3200" b="1" spc="-50" dirty="0" err="1" smtClean="0">
                <a:latin typeface="맑은 고딕" pitchFamily="50" charset="-127"/>
                <a:ea typeface="맑은 고딕" pitchFamily="50" charset="-127"/>
              </a:rPr>
              <a:t>클라우드</a:t>
            </a:r>
            <a:r>
              <a:rPr lang="ko-KR" altLang="en-US" sz="3200" b="1" spc="-50" dirty="0" smtClean="0">
                <a:latin typeface="맑은 고딕" pitchFamily="50" charset="-127"/>
                <a:ea typeface="맑은 고딕" pitchFamily="50" charset="-127"/>
              </a:rPr>
              <a:t> 활용 서비스</a:t>
            </a:r>
            <a:endParaRPr lang="en-US" altLang="ko-KR" sz="3200" b="1" spc="-50" dirty="0" smtClean="0">
              <a:latin typeface="맑은 고딕" pitchFamily="50" charset="-127"/>
              <a:ea typeface="맑은 고딕" pitchFamily="50" charset="-127"/>
            </a:endParaRPr>
          </a:p>
          <a:p>
            <a:pPr algn="l" eaLnBrk="1" fontAlgn="auto" hangingPunct="1">
              <a:spcAft>
                <a:spcPts val="0"/>
              </a:spcAft>
              <a:defRPr/>
            </a:pPr>
            <a:endParaRPr lang="ko-KR" altLang="en-US" sz="3200" b="1" dirty="0" smtClean="0">
              <a:latin typeface="Tahoma" pitchFamily="34" charset="0"/>
              <a:ea typeface="+mn-ea"/>
              <a:cs typeface="Tahoma" pitchFamily="34" charset="0"/>
            </a:endParaRPr>
          </a:p>
          <a:p>
            <a:pPr algn="r" eaLnBrk="1" fontAlgn="auto" hangingPunct="1">
              <a:spcAft>
                <a:spcPts val="0"/>
              </a:spcAft>
              <a:defRPr/>
            </a:pPr>
            <a:endParaRPr kumimoji="0" lang="ko-KR" altLang="en-US" sz="3200" b="1" dirty="0" smtClean="0">
              <a:latin typeface="Tahoma" pitchFamily="34" charset="0"/>
              <a:ea typeface="+mn-ea"/>
              <a:cs typeface="Tahoma" pitchFamily="34" charset="0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892380" y="1699221"/>
            <a:ext cx="6119812" cy="15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5.1. </a:t>
            </a:r>
            <a:r>
              <a:rPr lang="en-US" altLang="ko-KR" dirty="0" err="1" smtClean="0"/>
              <a:t>DevOps</a:t>
            </a:r>
            <a:r>
              <a:rPr lang="en-US" altLang="ko-KR" dirty="0" smtClean="0"/>
              <a:t> &amp; </a:t>
            </a:r>
            <a:r>
              <a:rPr lang="ko-KR" altLang="en-US" dirty="0" smtClean="0"/>
              <a:t>운영환경 최적화 </a:t>
            </a:r>
            <a:r>
              <a:rPr lang="en-US" altLang="ko-KR" dirty="0" smtClean="0"/>
              <a:t>(1/3)</a:t>
            </a:r>
            <a:endParaRPr lang="ko-KR" altLang="en-US" dirty="0"/>
          </a:p>
        </p:txBody>
      </p:sp>
      <p:grpSp>
        <p:nvGrpSpPr>
          <p:cNvPr id="14" name="Group 58"/>
          <p:cNvGrpSpPr>
            <a:grpSpLocks/>
          </p:cNvGrpSpPr>
          <p:nvPr/>
        </p:nvGrpSpPr>
        <p:grpSpPr bwMode="auto">
          <a:xfrm>
            <a:off x="378842" y="2420888"/>
            <a:ext cx="9144570" cy="4975226"/>
            <a:chOff x="922772" y="2064943"/>
            <a:chExt cx="7019200" cy="4976021"/>
          </a:xfrm>
        </p:grpSpPr>
        <p:grpSp>
          <p:nvGrpSpPr>
            <p:cNvPr id="15" name="Group 56"/>
            <p:cNvGrpSpPr>
              <a:grpSpLocks/>
            </p:cNvGrpSpPr>
            <p:nvPr/>
          </p:nvGrpSpPr>
          <p:grpSpPr bwMode="auto">
            <a:xfrm>
              <a:off x="922773" y="2064943"/>
              <a:ext cx="7019199" cy="2896136"/>
              <a:chOff x="922773" y="734115"/>
              <a:chExt cx="7019199" cy="2896136"/>
            </a:xfrm>
          </p:grpSpPr>
          <p:sp>
            <p:nvSpPr>
              <p:cNvPr id="21" name="Right Triangle 53"/>
              <p:cNvSpPr>
                <a:spLocks noChangeArrowheads="1"/>
              </p:cNvSpPr>
              <p:nvPr/>
            </p:nvSpPr>
            <p:spPr bwMode="auto">
              <a:xfrm rot="16200000" flipV="1">
                <a:off x="2245031" y="-588143"/>
                <a:ext cx="2896136" cy="5540651"/>
              </a:xfrm>
              <a:prstGeom prst="rtTriangle">
                <a:avLst/>
              </a:prstGeom>
              <a:gradFill rotWithShape="1">
                <a:gsLst>
                  <a:gs pos="0">
                    <a:srgbClr val="606060">
                      <a:alpha val="0"/>
                    </a:srgbClr>
                  </a:gs>
                  <a:gs pos="34560">
                    <a:srgbClr val="587546">
                      <a:alpha val="32832"/>
                    </a:srgbClr>
                  </a:gs>
                  <a:gs pos="64999">
                    <a:srgbClr val="52862F">
                      <a:alpha val="61749"/>
                    </a:srgbClr>
                  </a:gs>
                  <a:gs pos="100000">
                    <a:srgbClr val="52862F">
                      <a:alpha val="95000"/>
                    </a:srgbClr>
                  </a:gs>
                </a:gsLst>
                <a:lin ang="5400000" scaled="1"/>
              </a:gradFill>
              <a:ln w="19050">
                <a:noFill/>
                <a:round/>
                <a:headEnd/>
                <a:tailEnd/>
              </a:ln>
              <a:effectLst>
                <a:outerShdw dist="25400" dir="5400000" sx="99001" sy="99001" algn="tl" rotWithShape="0">
                  <a:srgbClr val="808080">
                    <a:alpha val="29999"/>
                  </a:srgbClr>
                </a:outerShdw>
              </a:effectLst>
            </p:spPr>
            <p:txBody>
              <a:bodyPr lIns="0" tIns="0" rIns="0" bIns="0" anchor="ctr"/>
              <a:lstStyle/>
              <a:p>
                <a:pPr marL="115888" algn="ctr">
                  <a:spcAft>
                    <a:spcPct val="40000"/>
                  </a:spcAft>
                </a:pPr>
                <a:endParaRPr lang="ko-KR" altLang="ko-KR" sz="16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Right Triangle 54"/>
              <p:cNvSpPr>
                <a:spLocks noChangeArrowheads="1"/>
              </p:cNvSpPr>
              <p:nvPr/>
            </p:nvSpPr>
            <p:spPr bwMode="auto">
              <a:xfrm rot="-5400000">
                <a:off x="3723579" y="-588143"/>
                <a:ext cx="2896136" cy="5540651"/>
              </a:xfrm>
              <a:prstGeom prst="rtTriangle">
                <a:avLst/>
              </a:prstGeom>
              <a:gradFill rotWithShape="1">
                <a:gsLst>
                  <a:gs pos="0">
                    <a:srgbClr val="606060">
                      <a:alpha val="0"/>
                    </a:srgbClr>
                  </a:gs>
                  <a:gs pos="35001">
                    <a:srgbClr val="2F7B9B">
                      <a:alpha val="35001"/>
                    </a:srgbClr>
                  </a:gs>
                  <a:gs pos="64999">
                    <a:srgbClr val="0095D3">
                      <a:alpha val="64999"/>
                    </a:srgbClr>
                  </a:gs>
                  <a:gs pos="100000">
                    <a:schemeClr val="accent1"/>
                  </a:gs>
                </a:gsLst>
                <a:lin ang="5400000" scaled="1"/>
              </a:gradFill>
              <a:ln w="19050">
                <a:noFill/>
                <a:round/>
                <a:headEnd/>
                <a:tailEnd/>
              </a:ln>
              <a:effectLst>
                <a:outerShdw dist="25400" dir="5400000" sx="99001" sy="99001" algn="tl" rotWithShape="0">
                  <a:srgbClr val="808080">
                    <a:alpha val="29999"/>
                  </a:srgbClr>
                </a:outerShdw>
              </a:effectLst>
            </p:spPr>
            <p:txBody>
              <a:bodyPr lIns="0" tIns="0" rIns="0" bIns="0" anchor="ctr"/>
              <a:lstStyle/>
              <a:p>
                <a:pPr marL="115888" algn="ctr">
                  <a:spcAft>
                    <a:spcPct val="40000"/>
                  </a:spcAft>
                </a:pPr>
                <a:endParaRPr lang="ko-KR" altLang="ko-KR" sz="1600" b="1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 rot="5400000">
              <a:off x="2785153" y="3402516"/>
              <a:ext cx="2076782" cy="520011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117475" indent="-117475">
                <a:lnSpc>
                  <a:spcPct val="200000"/>
                </a:lnSpc>
                <a:spcAft>
                  <a:spcPts val="600"/>
                </a:spcAft>
                <a:buFont typeface="Arial" charset="0"/>
                <a:buChar char="-"/>
              </a:pPr>
              <a:r>
                <a:rPr lang="en-US" altLang="ko-KR" sz="1300" dirty="0">
                  <a:solidFill>
                    <a:srgbClr val="333333"/>
                  </a:solidFill>
                </a:rPr>
                <a:t>Production</a:t>
              </a:r>
            </a:p>
            <a:p>
              <a:pPr marL="117475" indent="-117475">
                <a:lnSpc>
                  <a:spcPct val="200000"/>
                </a:lnSpc>
                <a:spcAft>
                  <a:spcPts val="600"/>
                </a:spcAft>
                <a:buFont typeface="Arial" charset="0"/>
                <a:buChar char="-"/>
              </a:pPr>
              <a:r>
                <a:rPr lang="en-US" altLang="ko-KR" sz="1300" dirty="0">
                  <a:solidFill>
                    <a:srgbClr val="333333"/>
                  </a:solidFill>
                </a:rPr>
                <a:t>Handoff</a:t>
              </a:r>
            </a:p>
            <a:p>
              <a:pPr marL="117475" indent="-117475">
                <a:lnSpc>
                  <a:spcPct val="200000"/>
                </a:lnSpc>
                <a:spcAft>
                  <a:spcPts val="600"/>
                </a:spcAft>
                <a:buFont typeface="Arial" charset="0"/>
                <a:buChar char="-"/>
              </a:pPr>
              <a:r>
                <a:rPr lang="en-US" altLang="ko-KR" sz="1300" dirty="0">
                  <a:solidFill>
                    <a:srgbClr val="333333"/>
                  </a:solidFill>
                </a:rPr>
                <a:t>Package</a:t>
              </a:r>
            </a:p>
            <a:p>
              <a:pPr marL="117475" indent="-117475">
                <a:lnSpc>
                  <a:spcPct val="200000"/>
                </a:lnSpc>
                <a:spcAft>
                  <a:spcPts val="600"/>
                </a:spcAft>
                <a:buFont typeface="Arial" charset="0"/>
                <a:buChar char="-"/>
              </a:pPr>
              <a:r>
                <a:rPr lang="en-US" altLang="ko-KR" sz="1300" dirty="0">
                  <a:solidFill>
                    <a:srgbClr val="333333"/>
                  </a:solidFill>
                </a:rPr>
                <a:t>Test</a:t>
              </a:r>
            </a:p>
            <a:p>
              <a:pPr marL="117475" indent="-117475">
                <a:lnSpc>
                  <a:spcPct val="200000"/>
                </a:lnSpc>
                <a:spcAft>
                  <a:spcPts val="600"/>
                </a:spcAft>
                <a:buFont typeface="Arial" charset="0"/>
                <a:buChar char="-"/>
              </a:pPr>
              <a:r>
                <a:rPr lang="en-US" altLang="ko-KR" sz="1300" dirty="0">
                  <a:solidFill>
                    <a:srgbClr val="333333"/>
                  </a:solidFill>
                </a:rPr>
                <a:t>Deploy</a:t>
              </a:r>
            </a:p>
            <a:p>
              <a:pPr marL="117475" indent="-117475">
                <a:lnSpc>
                  <a:spcPct val="200000"/>
                </a:lnSpc>
                <a:spcAft>
                  <a:spcPts val="600"/>
                </a:spcAft>
                <a:buFont typeface="Arial" charset="0"/>
                <a:buChar char="-"/>
              </a:pPr>
              <a:r>
                <a:rPr lang="en-US" altLang="ko-KR" sz="1300" dirty="0">
                  <a:solidFill>
                    <a:srgbClr val="333333"/>
                  </a:solidFill>
                </a:rPr>
                <a:t>Stage</a:t>
              </a:r>
            </a:p>
            <a:p>
              <a:pPr marL="117475" indent="-117475">
                <a:lnSpc>
                  <a:spcPct val="200000"/>
                </a:lnSpc>
                <a:spcAft>
                  <a:spcPts val="600"/>
                </a:spcAft>
                <a:buFont typeface="Arial" charset="0"/>
                <a:buChar char="-"/>
              </a:pPr>
              <a:r>
                <a:rPr lang="en-US" altLang="ko-KR" sz="1300" dirty="0">
                  <a:solidFill>
                    <a:srgbClr val="333333"/>
                  </a:solidFill>
                </a:rPr>
                <a:t>Package</a:t>
              </a:r>
            </a:p>
            <a:p>
              <a:pPr marL="117475" indent="-117475">
                <a:lnSpc>
                  <a:spcPct val="200000"/>
                </a:lnSpc>
                <a:spcAft>
                  <a:spcPts val="600"/>
                </a:spcAft>
                <a:buFont typeface="Arial" charset="0"/>
                <a:buChar char="-"/>
              </a:pPr>
              <a:r>
                <a:rPr lang="en-US" altLang="ko-KR" sz="1300" dirty="0">
                  <a:solidFill>
                    <a:srgbClr val="333333"/>
                  </a:solidFill>
                </a:rPr>
                <a:t>Build</a:t>
              </a:r>
            </a:p>
            <a:p>
              <a:pPr marL="117475" indent="-117475">
                <a:lnSpc>
                  <a:spcPct val="200000"/>
                </a:lnSpc>
                <a:spcAft>
                  <a:spcPts val="600"/>
                </a:spcAft>
                <a:buFont typeface="Arial" charset="0"/>
                <a:buChar char="-"/>
              </a:pPr>
              <a:r>
                <a:rPr lang="en-US" altLang="ko-KR" sz="1300" dirty="0">
                  <a:solidFill>
                    <a:srgbClr val="333333"/>
                  </a:solidFill>
                </a:rPr>
                <a:t>Code</a:t>
              </a:r>
            </a:p>
            <a:p>
              <a:pPr marL="117475" indent="-117475">
                <a:lnSpc>
                  <a:spcPct val="200000"/>
                </a:lnSpc>
                <a:spcAft>
                  <a:spcPts val="600"/>
                </a:spcAft>
                <a:buFont typeface="Arial" charset="0"/>
                <a:buChar char="-"/>
              </a:pPr>
              <a:r>
                <a:rPr lang="en-US" altLang="ko-KR" sz="1300" dirty="0">
                  <a:solidFill>
                    <a:srgbClr val="333333"/>
                  </a:solidFill>
                </a:rPr>
                <a:t>Design</a:t>
              </a:r>
            </a:p>
            <a:p>
              <a:pPr marL="117475" indent="-117475">
                <a:lnSpc>
                  <a:spcPct val="200000"/>
                </a:lnSpc>
                <a:spcAft>
                  <a:spcPts val="600"/>
                </a:spcAft>
                <a:buFont typeface="Arial" charset="0"/>
                <a:buChar char="-"/>
              </a:pPr>
              <a:r>
                <a:rPr lang="en-US" altLang="ko-KR" sz="1300" dirty="0">
                  <a:solidFill>
                    <a:srgbClr val="333333"/>
                  </a:solidFill>
                </a:rPr>
                <a:t>Requirements</a:t>
              </a:r>
            </a:p>
          </p:txBody>
        </p:sp>
        <p:sp>
          <p:nvSpPr>
            <p:cNvPr id="17" name="Isosceles Triangle 57"/>
            <p:cNvSpPr>
              <a:spLocks noChangeArrowheads="1"/>
            </p:cNvSpPr>
            <p:nvPr/>
          </p:nvSpPr>
          <p:spPr bwMode="auto">
            <a:xfrm>
              <a:off x="2273804" y="3898929"/>
              <a:ext cx="4297680" cy="1097280"/>
            </a:xfrm>
            <a:prstGeom prst="triangle">
              <a:avLst>
                <a:gd name="adj" fmla="val 50000"/>
              </a:avLst>
            </a:prstGeom>
            <a:solidFill>
              <a:schemeClr val="bg1">
                <a:alpha val="59999"/>
              </a:schemeClr>
            </a:solidFill>
            <a:ln w="12700">
              <a:noFill/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algn="ctr">
                <a:spcAft>
                  <a:spcPct val="40000"/>
                </a:spcAft>
              </a:pPr>
              <a:endParaRPr lang="ko-KR" altLang="ko-KR" sz="1800">
                <a:solidFill>
                  <a:srgbClr val="FFFFFF"/>
                </a:solidFill>
              </a:endParaRPr>
            </a:p>
          </p:txBody>
        </p:sp>
        <p:sp>
          <p:nvSpPr>
            <p:cNvPr id="18" name="Freeform 59"/>
            <p:cNvSpPr/>
            <p:nvPr/>
          </p:nvSpPr>
          <p:spPr>
            <a:xfrm rot="10800000" flipV="1">
              <a:off x="5314213" y="3573140"/>
              <a:ext cx="2627759" cy="651577"/>
            </a:xfrm>
            <a:custGeom>
              <a:avLst/>
              <a:gdLst>
                <a:gd name="connsiteX0" fmla="*/ 0 w 1745257"/>
                <a:gd name="connsiteY0" fmla="*/ 0 h 877103"/>
                <a:gd name="connsiteX1" fmla="*/ 1745257 w 1745257"/>
                <a:gd name="connsiteY1" fmla="*/ 0 h 877103"/>
                <a:gd name="connsiteX2" fmla="*/ 1745257 w 1745257"/>
                <a:gd name="connsiteY2" fmla="*/ 877103 h 877103"/>
                <a:gd name="connsiteX3" fmla="*/ 0 w 1745257"/>
                <a:gd name="connsiteY3" fmla="*/ 877103 h 877103"/>
                <a:gd name="connsiteX4" fmla="*/ 0 w 1745257"/>
                <a:gd name="connsiteY4" fmla="*/ 0 h 87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5257" h="877103">
                  <a:moveTo>
                    <a:pt x="0" y="0"/>
                  </a:moveTo>
                  <a:lnTo>
                    <a:pt x="1745257" y="0"/>
                  </a:lnTo>
                  <a:lnTo>
                    <a:pt x="1745257" y="877103"/>
                  </a:lnTo>
                  <a:lnTo>
                    <a:pt x="0" y="87710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0" tIns="67564" rIns="0" bIns="72390" spcCol="1270" anchor="ctr"/>
            <a:lstStyle/>
            <a:p>
              <a:pPr algn="ctr" defTabSz="8445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b="1" dirty="0" smtClean="0"/>
                <a:t>Ops</a:t>
              </a:r>
              <a:endParaRPr lang="en-US" b="1" dirty="0"/>
            </a:p>
          </p:txBody>
        </p:sp>
        <p:sp>
          <p:nvSpPr>
            <p:cNvPr id="19" name="Freeform 60"/>
            <p:cNvSpPr/>
            <p:nvPr/>
          </p:nvSpPr>
          <p:spPr>
            <a:xfrm rot="10800000" flipV="1">
              <a:off x="922772" y="3573139"/>
              <a:ext cx="2627759" cy="651577"/>
            </a:xfrm>
            <a:custGeom>
              <a:avLst/>
              <a:gdLst>
                <a:gd name="connsiteX0" fmla="*/ 0 w 1745257"/>
                <a:gd name="connsiteY0" fmla="*/ 0 h 877103"/>
                <a:gd name="connsiteX1" fmla="*/ 1745257 w 1745257"/>
                <a:gd name="connsiteY1" fmla="*/ 0 h 877103"/>
                <a:gd name="connsiteX2" fmla="*/ 1745257 w 1745257"/>
                <a:gd name="connsiteY2" fmla="*/ 877103 h 877103"/>
                <a:gd name="connsiteX3" fmla="*/ 0 w 1745257"/>
                <a:gd name="connsiteY3" fmla="*/ 877103 h 877103"/>
                <a:gd name="connsiteX4" fmla="*/ 0 w 1745257"/>
                <a:gd name="connsiteY4" fmla="*/ 0 h 87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5257" h="877103">
                  <a:moveTo>
                    <a:pt x="0" y="0"/>
                  </a:moveTo>
                  <a:lnTo>
                    <a:pt x="1745257" y="0"/>
                  </a:lnTo>
                  <a:lnTo>
                    <a:pt x="1745257" y="877103"/>
                  </a:lnTo>
                  <a:lnTo>
                    <a:pt x="0" y="87710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0" tIns="67564" rIns="0" bIns="72390" spcCol="1270" anchor="ctr"/>
            <a:lstStyle/>
            <a:p>
              <a:pPr algn="ctr" defTabSz="8445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b="1" dirty="0" smtClean="0"/>
                <a:t>Dev</a:t>
              </a:r>
              <a:endParaRPr lang="en-US" b="1" dirty="0"/>
            </a:p>
          </p:txBody>
        </p:sp>
        <p:sp>
          <p:nvSpPr>
            <p:cNvPr id="20" name="Freeform 64"/>
            <p:cNvSpPr/>
            <p:nvPr/>
          </p:nvSpPr>
          <p:spPr>
            <a:xfrm rot="10800000" flipV="1">
              <a:off x="3108764" y="4224717"/>
              <a:ext cx="2627759" cy="651577"/>
            </a:xfrm>
            <a:custGeom>
              <a:avLst/>
              <a:gdLst>
                <a:gd name="connsiteX0" fmla="*/ 0 w 1745257"/>
                <a:gd name="connsiteY0" fmla="*/ 0 h 877103"/>
                <a:gd name="connsiteX1" fmla="*/ 1745257 w 1745257"/>
                <a:gd name="connsiteY1" fmla="*/ 0 h 877103"/>
                <a:gd name="connsiteX2" fmla="*/ 1745257 w 1745257"/>
                <a:gd name="connsiteY2" fmla="*/ 877103 h 877103"/>
                <a:gd name="connsiteX3" fmla="*/ 0 w 1745257"/>
                <a:gd name="connsiteY3" fmla="*/ 877103 h 877103"/>
                <a:gd name="connsiteX4" fmla="*/ 0 w 1745257"/>
                <a:gd name="connsiteY4" fmla="*/ 0 h 877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5257" h="877103">
                  <a:moveTo>
                    <a:pt x="0" y="0"/>
                  </a:moveTo>
                  <a:lnTo>
                    <a:pt x="1745257" y="0"/>
                  </a:lnTo>
                  <a:lnTo>
                    <a:pt x="1745257" y="877103"/>
                  </a:lnTo>
                  <a:lnTo>
                    <a:pt x="0" y="877103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0" tIns="67564" rIns="0" bIns="72390" spcCol="1270" anchor="ctr"/>
            <a:lstStyle/>
            <a:p>
              <a:pPr algn="ctr" defTabSz="8445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b="1" dirty="0">
                  <a:solidFill>
                    <a:schemeClr val="tx1"/>
                  </a:solidFill>
                </a:rPr>
                <a:t>DevOps</a:t>
              </a:r>
            </a:p>
          </p:txBody>
        </p:sp>
      </p:grp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370237" y="2410182"/>
            <a:ext cx="5157961" cy="1810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직사각형 23"/>
          <p:cNvSpPr/>
          <p:nvPr/>
        </p:nvSpPr>
        <p:spPr>
          <a:xfrm>
            <a:off x="272480" y="943560"/>
            <a:ext cx="894600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▶ </a:t>
            </a:r>
            <a:r>
              <a:rPr lang="ko-KR" altLang="en-US" dirty="0" smtClean="0"/>
              <a:t>개발자들과 </a:t>
            </a:r>
            <a:r>
              <a:rPr lang="en-US" altLang="ko-KR" dirty="0" smtClean="0"/>
              <a:t>IT </a:t>
            </a:r>
            <a:r>
              <a:rPr lang="ko-KR" altLang="en-US" dirty="0" smtClean="0"/>
              <a:t>종사자들 사이의 </a:t>
            </a:r>
            <a:r>
              <a:rPr lang="ko-KR" altLang="en-US" sz="2000" b="1" dirty="0" smtClean="0"/>
              <a:t>의사소통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협업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융합</a:t>
            </a:r>
            <a:r>
              <a:rPr lang="ko-KR" altLang="en-US" dirty="0" smtClean="0"/>
              <a:t>을 강조한 </a:t>
            </a:r>
            <a:r>
              <a:rPr lang="ko-KR" altLang="en-US" sz="2000" b="1" dirty="0" smtClean="0"/>
              <a:t>상호 의존관계</a:t>
            </a:r>
            <a:r>
              <a:rPr lang="en-US" altLang="ko-KR" sz="2000" b="1" dirty="0" smtClean="0"/>
              <a:t/>
            </a:r>
            <a:br>
              <a:rPr lang="en-US" altLang="ko-KR" sz="2000" b="1" dirty="0" smtClean="0"/>
            </a:br>
            <a:r>
              <a:rPr lang="en-US" altLang="ko-KR" sz="2000" b="1" dirty="0" smtClean="0"/>
              <a:t>   </a:t>
            </a:r>
            <a:r>
              <a:rPr lang="ko-KR" altLang="en-US" dirty="0" smtClean="0"/>
              <a:t>에 대한</a:t>
            </a:r>
            <a:r>
              <a:rPr lang="ko-KR" altLang="en-US" sz="2000" b="1" dirty="0" smtClean="0"/>
              <a:t> </a:t>
            </a:r>
            <a:r>
              <a:rPr lang="ko-KR" altLang="en-US" dirty="0" smtClean="0"/>
              <a:t>소프트웨어 개발 방법론</a:t>
            </a:r>
            <a:endParaRPr lang="en-US" altLang="ko-KR" dirty="0" smtClean="0"/>
          </a:p>
          <a:p>
            <a:pPr>
              <a:spcBef>
                <a:spcPts val="600"/>
              </a:spcBef>
            </a:pPr>
            <a:r>
              <a:rPr lang="en-US" altLang="ko-KR" dirty="0" smtClean="0"/>
              <a:t>▶ </a:t>
            </a:r>
            <a:r>
              <a:rPr lang="ko-KR" altLang="en-US" dirty="0" smtClean="0"/>
              <a:t>개발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빌드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테스트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배포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운영에 이르는 사이클을 신속하게 진행할 수 있도록</a:t>
            </a:r>
            <a:r>
              <a:rPr lang="en-US" altLang="ko-KR" dirty="0" smtClean="0"/>
              <a:t>, </a:t>
            </a:r>
            <a:br>
              <a:rPr lang="en-US" altLang="ko-KR" dirty="0" smtClean="0"/>
            </a:br>
            <a:r>
              <a:rPr lang="en-US" altLang="ko-KR" dirty="0" smtClean="0"/>
              <a:t>    </a:t>
            </a:r>
            <a:r>
              <a:rPr lang="ko-KR" altLang="en-US" b="1" dirty="0" smtClean="0"/>
              <a:t>업무 프로세스 정의</a:t>
            </a:r>
            <a:r>
              <a:rPr lang="en-US" altLang="ko-KR" dirty="0" smtClean="0"/>
              <a:t>, </a:t>
            </a:r>
            <a:r>
              <a:rPr lang="ko-KR" altLang="en-US" b="1" dirty="0" smtClean="0"/>
              <a:t>조직간의 역할을 조율</a:t>
            </a:r>
            <a:r>
              <a:rPr lang="en-US" altLang="ko-KR" dirty="0" smtClean="0"/>
              <a:t>, </a:t>
            </a:r>
            <a:r>
              <a:rPr lang="ko-KR" altLang="en-US" b="1" dirty="0" smtClean="0"/>
              <a:t>프로세스 자동화</a:t>
            </a:r>
            <a:r>
              <a:rPr lang="ko-KR" altLang="en-US" dirty="0" smtClean="0"/>
              <a:t>하여 효율적으로 운영</a:t>
            </a: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6095999" y="86959"/>
            <a:ext cx="3537521" cy="6937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ko-KR" sz="1600" b="1" i="0" u="none" strike="noStrike" kern="1200" cap="none" spc="-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5. </a:t>
            </a:r>
            <a:r>
              <a:rPr lang="ko-KR" altLang="en-US" sz="1600" b="1" spc="-50" dirty="0" err="1" smtClean="0">
                <a:latin typeface="맑은 고딕" pitchFamily="50" charset="-127"/>
                <a:ea typeface="맑은 고딕" pitchFamily="50" charset="-127"/>
              </a:rPr>
              <a:t>클라우드</a:t>
            </a:r>
            <a:r>
              <a:rPr lang="ko-KR" altLang="en-US" sz="1600" b="1" spc="-50" dirty="0" smtClean="0">
                <a:latin typeface="맑은 고딕" pitchFamily="50" charset="-127"/>
                <a:ea typeface="맑은 고딕" pitchFamily="50" charset="-127"/>
              </a:rPr>
              <a:t> 활용 서비스</a:t>
            </a:r>
            <a:endParaRPr kumimoji="0" lang="ko-KR" altLang="en-US" sz="1600" b="1" i="0" u="none" strike="noStrike" kern="1200" cap="none" spc="-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5.1. </a:t>
            </a:r>
            <a:r>
              <a:rPr lang="en-US" altLang="ko-KR" dirty="0" err="1" smtClean="0"/>
              <a:t>DevOps</a:t>
            </a:r>
            <a:r>
              <a:rPr lang="en-US" altLang="ko-KR" dirty="0" smtClean="0"/>
              <a:t> &amp; </a:t>
            </a:r>
            <a:r>
              <a:rPr lang="ko-KR" altLang="en-US" dirty="0" smtClean="0"/>
              <a:t>운영환경 최적화 </a:t>
            </a:r>
            <a:r>
              <a:rPr lang="en-US" altLang="ko-KR" dirty="0" smtClean="0"/>
              <a:t>(2/3)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095999" y="86959"/>
            <a:ext cx="3537521" cy="6937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ko-KR" sz="1600" b="1" i="0" u="none" strike="noStrike" kern="1200" cap="none" spc="-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5. </a:t>
            </a:r>
            <a:r>
              <a:rPr lang="ko-KR" altLang="en-US" sz="1600" b="1" spc="-50" dirty="0" err="1" smtClean="0">
                <a:latin typeface="맑은 고딕" pitchFamily="50" charset="-127"/>
                <a:ea typeface="맑은 고딕" pitchFamily="50" charset="-127"/>
              </a:rPr>
              <a:t>클라우드</a:t>
            </a:r>
            <a:r>
              <a:rPr lang="ko-KR" altLang="en-US" sz="1600" b="1" spc="-50" dirty="0" smtClean="0">
                <a:latin typeface="맑은 고딕" pitchFamily="50" charset="-127"/>
                <a:ea typeface="맑은 고딕" pitchFamily="50" charset="-127"/>
              </a:rPr>
              <a:t> 활용 서비스</a:t>
            </a:r>
            <a:endParaRPr kumimoji="0" lang="ko-KR" altLang="en-US" sz="1600" b="1" i="0" u="none" strike="noStrike" kern="1200" cap="none" spc="-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520" y="1479788"/>
            <a:ext cx="4104456" cy="2965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54931" y="1052736"/>
            <a:ext cx="377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▶ Continuous Delivery Pipeline 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44488" y="5006593"/>
            <a:ext cx="6956456" cy="1374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 b="1" dirty="0" smtClean="0"/>
              <a:t>▶ Support Tools </a:t>
            </a:r>
          </a:p>
          <a:p>
            <a:pPr marL="180975">
              <a:lnSpc>
                <a:spcPts val="2500"/>
              </a:lnSpc>
              <a:buFont typeface="Arial" pitchFamily="34" charset="0"/>
              <a:buChar char="•"/>
            </a:pPr>
            <a:r>
              <a:rPr lang="ko-KR" altLang="en-US" dirty="0" smtClean="0"/>
              <a:t> 지속적 통합</a:t>
            </a:r>
            <a:r>
              <a:rPr lang="en-US" altLang="ko-KR" dirty="0" smtClean="0"/>
              <a:t>(Continuous Integration)</a:t>
            </a:r>
          </a:p>
          <a:p>
            <a:pPr marL="180975">
              <a:lnSpc>
                <a:spcPts val="2500"/>
              </a:lnSpc>
              <a:buFont typeface="Arial" pitchFamily="34" charset="0"/>
              <a:buChar char="•"/>
            </a:pPr>
            <a:r>
              <a:rPr lang="ko-KR" altLang="en-US" dirty="0" smtClean="0"/>
              <a:t> 어플리케이션 </a:t>
            </a:r>
            <a:r>
              <a:rPr lang="ko-KR" altLang="en-US" dirty="0" err="1" smtClean="0"/>
              <a:t>릴리즈</a:t>
            </a:r>
            <a:r>
              <a:rPr lang="ko-KR" altLang="en-US" dirty="0" smtClean="0"/>
              <a:t> 자동화</a:t>
            </a:r>
            <a:r>
              <a:rPr lang="en-US" altLang="ko-KR" dirty="0" smtClean="0"/>
              <a:t>(Application Release Automation)</a:t>
            </a:r>
          </a:p>
          <a:p>
            <a:pPr marL="180975">
              <a:lnSpc>
                <a:spcPts val="2500"/>
              </a:lnSpc>
              <a:buFont typeface="Arial" pitchFamily="34" charset="0"/>
              <a:buChar char="•"/>
            </a:pPr>
            <a:r>
              <a:rPr lang="ko-KR" altLang="en-US" dirty="0" smtClean="0"/>
              <a:t> </a:t>
            </a:r>
            <a:r>
              <a:rPr lang="ko-KR" altLang="en-US" dirty="0" err="1" smtClean="0"/>
              <a:t>프로비저닝</a:t>
            </a:r>
            <a:r>
              <a:rPr lang="en-US" altLang="ko-KR" dirty="0" smtClean="0"/>
              <a:t>(Provisioning)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4728" y="1052736"/>
            <a:ext cx="7077075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참고</a:t>
            </a:r>
            <a:r>
              <a:rPr lang="en-US" altLang="ko-KR" dirty="0" smtClean="0"/>
              <a:t>.</a:t>
            </a:r>
            <a:r>
              <a:rPr lang="ko-KR" altLang="en-US" dirty="0" smtClean="0"/>
              <a:t> 전자정부</a:t>
            </a:r>
            <a:r>
              <a:rPr lang="en-US" altLang="ko-KR" dirty="0" smtClean="0"/>
              <a:t>F/W </a:t>
            </a:r>
            <a:r>
              <a:rPr lang="ko-KR" altLang="en-US" dirty="0" smtClean="0"/>
              <a:t>기반 </a:t>
            </a:r>
            <a:r>
              <a:rPr lang="en-US" altLang="ko-KR" dirty="0" err="1" smtClean="0"/>
              <a:t>DevOps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구성</a:t>
            </a:r>
            <a:r>
              <a:rPr lang="en-US" altLang="ko-KR" dirty="0" smtClean="0"/>
              <a:t>(</a:t>
            </a:r>
            <a:r>
              <a:rPr lang="ko-KR" altLang="en-US" dirty="0" smtClean="0"/>
              <a:t>안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521717871"/>
              </p:ext>
            </p:extLst>
          </p:nvPr>
        </p:nvGraphicFramePr>
        <p:xfrm>
          <a:off x="6897289" y="1268760"/>
          <a:ext cx="2592215" cy="2336771"/>
        </p:xfrm>
        <a:graphic>
          <a:graphicData uri="http://schemas.openxmlformats.org/drawingml/2006/table">
            <a:tbl>
              <a:tblPr firstRow="1" bandRow="1"/>
              <a:tblGrid>
                <a:gridCol w="647999"/>
                <a:gridCol w="1944216"/>
              </a:tblGrid>
              <a:tr h="194731">
                <a:tc grid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개발 관리 </a:t>
                      </a:r>
                      <a:r>
                        <a:rPr lang="en-US" altLang="ko-KR" sz="10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(Option)</a:t>
                      </a:r>
                      <a:endParaRPr lang="ko-KR" altLang="en-US" sz="10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6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89462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APP</a:t>
                      </a:r>
                      <a:endParaRPr lang="ko-KR" altLang="en-US" sz="10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3251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b="0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Nexus, </a:t>
                      </a:r>
                      <a:r>
                        <a:rPr lang="en-US" altLang="ko-KR" sz="1000" b="1" baseline="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sventon</a:t>
                      </a:r>
                      <a:r>
                        <a:rPr lang="en-US" altLang="ko-KR" sz="10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0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r>
                        <a:rPr lang="en-US" altLang="ko-KR" sz="10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), </a:t>
                      </a:r>
                      <a:r>
                        <a:rPr lang="ko-KR" altLang="en-US" sz="10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lang="en-US" altLang="ko-KR" sz="1000" b="1" baseline="0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b="0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Jenkins,</a:t>
                      </a:r>
                      <a:r>
                        <a:rPr lang="ko-KR" altLang="en-US" sz="1000" b="0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이슈관리</a:t>
                      </a:r>
                      <a:r>
                        <a:rPr lang="en-US" altLang="ko-KR" sz="10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0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r>
                        <a:rPr lang="en-US" altLang="ko-KR" sz="1000" b="1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33251" marR="0" marT="0" marB="0" anchor="ctr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94731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WAS</a:t>
                      </a:r>
                      <a:endParaRPr lang="ko-KR" altLang="en-US" sz="10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3251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Tomcat</a:t>
                      </a:r>
                      <a:endParaRPr lang="en-US" altLang="ko-KR" sz="1000" b="0" dirty="0" smtClean="0">
                        <a:solidFill>
                          <a:schemeClr val="tx2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3251" marR="0" marT="0" marB="0" anchor="ctr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94731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UTIL</a:t>
                      </a:r>
                      <a:endParaRPr lang="ko-KR" altLang="en-US" sz="10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3251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Ant,</a:t>
                      </a:r>
                      <a:r>
                        <a:rPr lang="en-US" altLang="ko-KR" sz="1000" b="0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Maven, Subversion</a:t>
                      </a:r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3251" marR="0" marT="0" marB="0" anchor="ctr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94731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JVM </a:t>
                      </a:r>
                      <a:endParaRPr lang="ko-KR" altLang="en-US" sz="10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3251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9pPr>
                    </a:lstStyle>
                    <a:p>
                      <a:pPr algn="l" latinLnBrk="1"/>
                      <a:r>
                        <a:rPr lang="ko-KR" altLang="en-US" sz="1000" b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JDK 1.7</a:t>
                      </a:r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3251" marR="0" marT="0" marB="0" anchor="ctr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94731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OS</a:t>
                      </a:r>
                      <a:endParaRPr lang="ko-KR" altLang="en-US" sz="10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3251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b="0" baseline="0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CentOS</a:t>
                      </a:r>
                      <a:r>
                        <a:rPr lang="ko-KR" altLang="en-US" sz="1000" b="0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b="0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6.4</a:t>
                      </a:r>
                      <a:r>
                        <a:rPr lang="en-US" altLang="ko-KR" sz="1000" b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x86_64</a:t>
                      </a:r>
                    </a:p>
                  </a:txBody>
                  <a:tcPr marL="33251" marR="0" marT="0" marB="0" anchor="ctr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94731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H/W</a:t>
                      </a:r>
                      <a:endParaRPr lang="ko-KR" altLang="en-US" sz="10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3251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 smtClean="0">
                        <a:solidFill>
                          <a:schemeClr val="tx2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3251" marR="0" marT="0" marB="0" anchor="ctr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778923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3251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- Subversion WEB UI </a:t>
                      </a:r>
                      <a:r>
                        <a:rPr lang="ko-KR" altLang="en-US" sz="1000" b="0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검토</a:t>
                      </a:r>
                      <a:endParaRPr lang="en-US" altLang="ko-KR" sz="1000" b="0" dirty="0" smtClean="0">
                        <a:solidFill>
                          <a:schemeClr val="tx2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(</a:t>
                      </a:r>
                      <a:r>
                        <a:rPr lang="ko-KR" altLang="en-US" sz="1000" b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현재</a:t>
                      </a:r>
                      <a:r>
                        <a:rPr lang="en-US" altLang="ko-KR" sz="1000" b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en-US" altLang="ko-KR" sz="1000" b="0" baseline="0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sventon</a:t>
                      </a:r>
                      <a:r>
                        <a:rPr lang="en-US" altLang="ko-KR" sz="1000" b="0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0" baseline="0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고려중</a:t>
                      </a:r>
                      <a:r>
                        <a:rPr lang="en-US" altLang="ko-KR" sz="1000" b="0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lang="en-US" altLang="ko-KR" sz="1000" b="0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이슈관리는 어떤걸 </a:t>
                      </a:r>
                      <a:r>
                        <a:rPr lang="en-US" altLang="ko-KR" sz="1000" b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?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: </a:t>
                      </a:r>
                      <a:r>
                        <a:rPr lang="en-US" altLang="ko-KR" sz="1000" b="0" baseline="0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Trac</a:t>
                      </a:r>
                      <a:r>
                        <a:rPr lang="en-US" altLang="ko-KR" sz="1000" b="0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en-US" altLang="ko-KR" sz="1000" b="0" baseline="0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jTrac</a:t>
                      </a:r>
                      <a:r>
                        <a:rPr lang="en-US" altLang="ko-KR" sz="1000" b="0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en-US" altLang="ko-KR" sz="1000" b="0" baseline="0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Redmine</a:t>
                      </a:r>
                      <a:endParaRPr lang="en-US" altLang="ko-KR" sz="1000" b="0" dirty="0" smtClean="0">
                        <a:solidFill>
                          <a:schemeClr val="tx2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3251" marR="0" marT="0" marB="0" anchor="ctr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075950718"/>
              </p:ext>
            </p:extLst>
          </p:nvPr>
        </p:nvGraphicFramePr>
        <p:xfrm>
          <a:off x="6879854" y="3789040"/>
          <a:ext cx="2609650" cy="2015048"/>
        </p:xfrm>
        <a:graphic>
          <a:graphicData uri="http://schemas.openxmlformats.org/drawingml/2006/table">
            <a:tbl>
              <a:tblPr firstRow="1" bandRow="1"/>
              <a:tblGrid>
                <a:gridCol w="647998"/>
                <a:gridCol w="1961652"/>
              </a:tblGrid>
              <a:tr h="194731">
                <a:tc grid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운영 관리 </a:t>
                      </a:r>
                      <a:r>
                        <a:rPr lang="en-US" altLang="ko-KR" sz="10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(Option)</a:t>
                      </a:r>
                      <a:endParaRPr lang="ko-KR" altLang="en-US" sz="10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6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89462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APP</a:t>
                      </a:r>
                      <a:endParaRPr lang="ko-KR" altLang="en-US" sz="10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3251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9pPr>
                    </a:lstStyle>
                    <a:p>
                      <a:pPr algn="l">
                        <a:lnSpc>
                          <a:spcPct val="100000"/>
                        </a:lnSpc>
                        <a:buFont typeface="Arial" pitchFamily="34" charset="0"/>
                        <a:buNone/>
                      </a:pPr>
                      <a:r>
                        <a:rPr kumimoji="1" lang="ko-KR" altLang="en-US" sz="1000" b="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배치 관리</a:t>
                      </a:r>
                      <a:r>
                        <a:rPr kumimoji="1" lang="en-US" altLang="ko-KR" sz="1000" b="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kumimoji="1" lang="ko-KR" altLang="en-US" sz="1000" b="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커뮤니케이션</a:t>
                      </a:r>
                      <a:r>
                        <a:rPr kumimoji="1" lang="en-US" altLang="ko-KR" sz="1000" b="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kumimoji="1" lang="ko-KR" altLang="en-US" sz="1000" b="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1" lang="en-US" altLang="ko-KR" sz="1000" b="0" kern="0" dirty="0" smtClean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buFont typeface="Arial" pitchFamily="34" charset="0"/>
                        <a:buNone/>
                      </a:pPr>
                      <a:r>
                        <a:rPr kumimoji="1" lang="ko-KR" altLang="en-US" sz="1000" b="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모니터링</a:t>
                      </a:r>
                      <a:r>
                        <a:rPr kumimoji="1" lang="en-US" altLang="ko-KR" sz="1000" b="0" kern="0" dirty="0" smtClean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3251" marR="0" marT="0" marB="0" anchor="ctr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94731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WAS </a:t>
                      </a:r>
                      <a:endParaRPr lang="ko-KR" altLang="en-US" sz="10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3251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9pPr>
                    </a:lstStyle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Tomcat</a:t>
                      </a:r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3251" marR="0" marT="0" marB="0" anchor="ctr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94731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DB</a:t>
                      </a:r>
                      <a:endParaRPr lang="ko-KR" altLang="en-US" sz="10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3251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9pPr>
                    </a:lstStyle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b="0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MariaDB</a:t>
                      </a:r>
                      <a:r>
                        <a:rPr lang="en-US" altLang="ko-KR" sz="1000" b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5,10</a:t>
                      </a:r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3251" marR="0" marT="0" marB="0" anchor="ctr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94731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JVM </a:t>
                      </a:r>
                      <a:endParaRPr lang="ko-KR" altLang="en-US" sz="10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3251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9pPr>
                    </a:lstStyle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1000" b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JDK 1.7</a:t>
                      </a:r>
                      <a:endParaRPr lang="ko-KR" altLang="en-US" sz="10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3251" marR="0" marT="0" marB="0" anchor="ctr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94731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OS</a:t>
                      </a:r>
                      <a:endParaRPr lang="ko-KR" altLang="en-US" sz="10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3251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b="0" baseline="0" dirty="0" err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CentOS</a:t>
                      </a:r>
                      <a:r>
                        <a:rPr lang="ko-KR" altLang="en-US" sz="1000" b="0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b="0" baseline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6.4</a:t>
                      </a:r>
                      <a:r>
                        <a:rPr lang="en-US" altLang="ko-KR" sz="1000" b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x86_64</a:t>
                      </a:r>
                    </a:p>
                  </a:txBody>
                  <a:tcPr marL="33251" marR="0" marT="0" marB="0" anchor="ctr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94731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H/W</a:t>
                      </a:r>
                      <a:endParaRPr lang="ko-KR" altLang="en-US" sz="10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3251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lang="ko-KR" altLang="en-US" sz="1000" b="0" dirty="0" smtClean="0">
                        <a:solidFill>
                          <a:schemeClr val="tx2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3251" marR="0" marT="0" marB="0" anchor="ctr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94731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lang="ko-KR" altLang="en-US" sz="10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3251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KT&amp;G 상상본문 M"/>
                          <a:ea typeface="KT&amp;G 상상본문 M"/>
                        </a:defRPr>
                      </a:lvl9pPr>
                    </a:lstStyle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kern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배포</a:t>
                      </a:r>
                      <a:r>
                        <a:rPr kumimoji="1" lang="ko-KR" altLang="en-US" sz="1000" b="1" kern="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관리 솔루션 </a:t>
                      </a:r>
                      <a:r>
                        <a:rPr kumimoji="1" lang="en-US" altLang="ko-KR" sz="1000" b="1" kern="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?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kern="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1000" b="1" kern="0" baseline="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전자정부툴</a:t>
                      </a:r>
                      <a:r>
                        <a:rPr kumimoji="1" lang="en-US" altLang="ko-KR" sz="1000" b="1" kern="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/</a:t>
                      </a:r>
                      <a:r>
                        <a:rPr kumimoji="1" lang="ko-KR" altLang="en-US" sz="1000" b="1" kern="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1000" b="1" kern="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fabric / </a:t>
                      </a:r>
                      <a:r>
                        <a:rPr kumimoji="1" lang="ko-KR" altLang="en-US" sz="1000" b="1" kern="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</a:t>
                      </a:r>
                      <a:r>
                        <a:rPr kumimoji="1" lang="en-US" altLang="ko-KR" sz="1000" b="1" kern="0" baseline="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capistrano</a:t>
                      </a:r>
                      <a:r>
                        <a:rPr kumimoji="1" lang="en-US" altLang="ko-KR" sz="1000" b="1" kern="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/ </a:t>
                      </a:r>
                      <a:r>
                        <a:rPr kumimoji="1" lang="en-US" altLang="ko-KR" sz="1000" b="1" kern="0" baseline="0" dirty="0" err="1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jenkis</a:t>
                      </a:r>
                      <a:r>
                        <a:rPr kumimoji="1" lang="en-US" altLang="ko-KR" sz="1000" b="1" kern="0" baseline="0" dirty="0" smtClean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/ cargo</a:t>
                      </a:r>
                      <a:endParaRPr lang="ko-KR" altLang="en-US" sz="1000" b="1" dirty="0" smtClean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3251" marR="0" marT="0" marB="0" anchor="ctr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 bwMode="auto">
          <a:xfrm>
            <a:off x="2890925" y="1268760"/>
            <a:ext cx="3552558" cy="2546572"/>
          </a:xfrm>
          <a:prstGeom prst="rect">
            <a:avLst/>
          </a:prstGeom>
          <a:solidFill>
            <a:schemeClr val="bg1"/>
          </a:solidFill>
          <a:ln>
            <a:gradFill>
              <a:gsLst>
                <a:gs pos="0">
                  <a:schemeClr val="bg1">
                    <a:lumMod val="75000"/>
                  </a:schemeClr>
                </a:gs>
                <a:gs pos="50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pPr indent="-85725" algn="r" fontAlgn="base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</a:pPr>
            <a:r>
              <a:rPr lang="ko-KR" altLang="en-US" sz="1200" dirty="0" smtClean="0">
                <a:solidFill>
                  <a:schemeClr val="tx1"/>
                </a:solidFill>
                <a:latin typeface="Rix고딕 EB" pitchFamily="18" charset="-127"/>
                <a:ea typeface="Rix고딕 EB" pitchFamily="18" charset="-127"/>
              </a:rPr>
              <a:t>개발 관리서버   </a:t>
            </a:r>
          </a:p>
        </p:txBody>
      </p:sp>
      <p:sp>
        <p:nvSpPr>
          <p:cNvPr id="6" name="오른쪽 화살표 5"/>
          <p:cNvSpPr/>
          <p:nvPr/>
        </p:nvSpPr>
        <p:spPr bwMode="auto">
          <a:xfrm rot="16200000">
            <a:off x="978402" y="2954404"/>
            <a:ext cx="321667" cy="406759"/>
          </a:xfrm>
          <a:prstGeom prst="rightArrow">
            <a:avLst>
              <a:gd name="adj1" fmla="val 63505"/>
              <a:gd name="adj2" fmla="val 52748"/>
            </a:avLst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>
            <a:noFill/>
          </a:ln>
          <a:effectLst>
            <a:innerShdw blurRad="63500" dist="254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lt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42152" y="5596405"/>
            <a:ext cx="994168" cy="572262"/>
            <a:chOff x="681704" y="4105257"/>
            <a:chExt cx="994168" cy="572262"/>
          </a:xfrm>
        </p:grpSpPr>
        <p:grpSp>
          <p:nvGrpSpPr>
            <p:cNvPr id="8" name="그룹 107"/>
            <p:cNvGrpSpPr/>
            <p:nvPr/>
          </p:nvGrpSpPr>
          <p:grpSpPr>
            <a:xfrm>
              <a:off x="681704" y="4105257"/>
              <a:ext cx="994168" cy="322860"/>
              <a:chOff x="681704" y="5300663"/>
              <a:chExt cx="994168" cy="322860"/>
            </a:xfrm>
          </p:grpSpPr>
          <p:grpSp>
            <p:nvGrpSpPr>
              <p:cNvPr id="10" name="Group 192"/>
              <p:cNvGrpSpPr>
                <a:grpSpLocks/>
              </p:cNvGrpSpPr>
              <p:nvPr/>
            </p:nvGrpSpPr>
            <p:grpSpPr bwMode="auto">
              <a:xfrm flipH="1">
                <a:off x="681704" y="5300663"/>
                <a:ext cx="333948" cy="308580"/>
                <a:chOff x="2088" y="3558"/>
                <a:chExt cx="376" cy="357"/>
              </a:xfrm>
            </p:grpSpPr>
            <p:pic>
              <p:nvPicPr>
                <p:cNvPr id="17" name="Picture 153" descr="notebook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38" y="3572"/>
                  <a:ext cx="326" cy="34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8" name="Picture 191" descr="남자옆타이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88" y="3558"/>
                  <a:ext cx="205" cy="3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1" name="Group 345"/>
              <p:cNvGrpSpPr>
                <a:grpSpLocks/>
              </p:cNvGrpSpPr>
              <p:nvPr/>
            </p:nvGrpSpPr>
            <p:grpSpPr bwMode="auto">
              <a:xfrm>
                <a:off x="1052321" y="5302776"/>
                <a:ext cx="318719" cy="318952"/>
                <a:chOff x="6232" y="1485"/>
                <a:chExt cx="254" cy="260"/>
              </a:xfrm>
            </p:grpSpPr>
            <p:pic>
              <p:nvPicPr>
                <p:cNvPr id="15" name="Picture 346" descr="notebook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32" y="1505"/>
                  <a:ext cx="227" cy="2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6" name="Picture 347" descr="남자옆국민(1)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43" y="1485"/>
                  <a:ext cx="143" cy="24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2" name="Group 312"/>
              <p:cNvGrpSpPr>
                <a:grpSpLocks/>
              </p:cNvGrpSpPr>
              <p:nvPr/>
            </p:nvGrpSpPr>
            <p:grpSpPr bwMode="auto">
              <a:xfrm>
                <a:off x="1384896" y="5307766"/>
                <a:ext cx="290976" cy="315757"/>
                <a:chOff x="869" y="2863"/>
                <a:chExt cx="376" cy="358"/>
              </a:xfrm>
            </p:grpSpPr>
            <p:pic>
              <p:nvPicPr>
                <p:cNvPr id="13" name="Picture 60" descr="notebook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9" y="2878"/>
                  <a:ext cx="326" cy="34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4" name="Picture 146" descr="남자옆셔츠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40" y="2863"/>
                  <a:ext cx="205" cy="3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9" name="TextBox 8"/>
            <p:cNvSpPr txBox="1"/>
            <p:nvPr/>
          </p:nvSpPr>
          <p:spPr>
            <a:xfrm>
              <a:off x="894095" y="4431298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smtClean="0">
                  <a:latin typeface="맑은 고딕" pitchFamily="50" charset="-127"/>
                  <a:ea typeface="맑은 고딕" pitchFamily="50" charset="-127"/>
                </a:rPr>
                <a:t>테스터</a:t>
              </a:r>
              <a:endParaRPr lang="ko-KR" altLang="en-US" sz="10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32520" y="3356990"/>
            <a:ext cx="1013433" cy="536134"/>
            <a:chOff x="776536" y="3284984"/>
            <a:chExt cx="1013433" cy="536134"/>
          </a:xfrm>
        </p:grpSpPr>
        <p:grpSp>
          <p:nvGrpSpPr>
            <p:cNvPr id="20" name="그룹 97"/>
            <p:cNvGrpSpPr/>
            <p:nvPr/>
          </p:nvGrpSpPr>
          <p:grpSpPr>
            <a:xfrm>
              <a:off x="776536" y="3284984"/>
              <a:ext cx="1013433" cy="324182"/>
              <a:chOff x="848544" y="980728"/>
              <a:chExt cx="1013433" cy="324182"/>
            </a:xfrm>
          </p:grpSpPr>
          <p:grpSp>
            <p:nvGrpSpPr>
              <p:cNvPr id="22" name="Group 312"/>
              <p:cNvGrpSpPr>
                <a:grpSpLocks/>
              </p:cNvGrpSpPr>
              <p:nvPr/>
            </p:nvGrpSpPr>
            <p:grpSpPr bwMode="auto">
              <a:xfrm flipH="1">
                <a:off x="1181004" y="989153"/>
                <a:ext cx="351915" cy="315757"/>
                <a:chOff x="869" y="2863"/>
                <a:chExt cx="376" cy="358"/>
              </a:xfrm>
            </p:grpSpPr>
            <p:pic>
              <p:nvPicPr>
                <p:cNvPr id="29" name="Picture 60" descr="notebook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9" y="2878"/>
                  <a:ext cx="326" cy="34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0" name="Picture 146" descr="남자옆셔츠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40" y="2863"/>
                  <a:ext cx="205" cy="3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23" name="Group 312"/>
              <p:cNvGrpSpPr>
                <a:grpSpLocks/>
              </p:cNvGrpSpPr>
              <p:nvPr/>
            </p:nvGrpSpPr>
            <p:grpSpPr bwMode="auto">
              <a:xfrm flipH="1">
                <a:off x="1510062" y="989153"/>
                <a:ext cx="351915" cy="315757"/>
                <a:chOff x="869" y="2863"/>
                <a:chExt cx="376" cy="358"/>
              </a:xfrm>
            </p:grpSpPr>
            <p:pic>
              <p:nvPicPr>
                <p:cNvPr id="27" name="Picture 60" descr="notebook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9" y="2878"/>
                  <a:ext cx="326" cy="34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8" name="Picture 146" descr="남자옆셔츠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40" y="2863"/>
                  <a:ext cx="205" cy="3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24" name="Group 312"/>
              <p:cNvGrpSpPr>
                <a:grpSpLocks/>
              </p:cNvGrpSpPr>
              <p:nvPr/>
            </p:nvGrpSpPr>
            <p:grpSpPr bwMode="auto">
              <a:xfrm flipH="1">
                <a:off x="848544" y="980728"/>
                <a:ext cx="351915" cy="315757"/>
                <a:chOff x="869" y="2863"/>
                <a:chExt cx="376" cy="358"/>
              </a:xfrm>
            </p:grpSpPr>
            <p:pic>
              <p:nvPicPr>
                <p:cNvPr id="25" name="Picture 60" descr="notebook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9" y="2878"/>
                  <a:ext cx="326" cy="34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Picture 146" descr="남자옆셔츠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40" y="2863"/>
                  <a:ext cx="205" cy="3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1" name="TextBox 20"/>
            <p:cNvSpPr txBox="1"/>
            <p:nvPr/>
          </p:nvSpPr>
          <p:spPr>
            <a:xfrm>
              <a:off x="998559" y="3574897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개발자</a:t>
              </a:r>
              <a:endParaRPr lang="ko-KR" altLang="en-US" sz="10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3365636" y="1446682"/>
            <a:ext cx="1299332" cy="551681"/>
            <a:chOff x="3152800" y="1916832"/>
            <a:chExt cx="1299332" cy="603077"/>
          </a:xfrm>
        </p:grpSpPr>
        <p:grpSp>
          <p:nvGrpSpPr>
            <p:cNvPr id="32" name="그룹 211"/>
            <p:cNvGrpSpPr/>
            <p:nvPr/>
          </p:nvGrpSpPr>
          <p:grpSpPr>
            <a:xfrm>
              <a:off x="3152800" y="1916832"/>
              <a:ext cx="1299332" cy="603077"/>
              <a:chOff x="452265" y="4901565"/>
              <a:chExt cx="941162" cy="527924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452265" y="5073920"/>
                <a:ext cx="941162" cy="355569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25400" cap="flat" cmpd="sng" algn="ctr">
                <a:noFill/>
                <a:prstDash val="solid"/>
              </a:ln>
              <a:effectLst>
                <a:outerShdw dist="12700" dir="5400000" algn="t" rotWithShape="0">
                  <a:srgbClr val="AEC9D6"/>
                </a:outerShdw>
              </a:effectLst>
            </p:spPr>
            <p:txBody>
              <a:bodyPr tIns="72000" rtlCol="0" anchor="t" anchorCtr="0">
                <a:noAutofit/>
              </a:bodyPr>
              <a:lstStyle/>
              <a:p>
                <a:pPr marL="78328" marR="0" lvl="0" indent="-78328" defTabSz="1057555" eaLnBrk="0" fontAlgn="auto" latinLnBrk="0" hangingPunct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ysClr val="windowText" lastClr="000000"/>
                  </a:buClr>
                  <a:buSzPct val="100000"/>
                  <a:tabLst/>
                  <a:defRPr/>
                </a:pPr>
                <a:endParaRPr kumimoji="0" lang="ko-KR" alt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산돌고딕 L" pitchFamily="18" charset="-127"/>
                  <a:ea typeface="산돌고딕 L" pitchFamily="18" charset="-127"/>
                  <a:cs typeface="좋은고딕 140"/>
                </a:endParaRPr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452265" y="4901565"/>
                <a:ext cx="941162" cy="179613"/>
              </a:xfrm>
              <a:prstGeom prst="rect">
                <a:avLst/>
              </a:prstGeom>
              <a:solidFill>
                <a:srgbClr val="B7CFDB"/>
              </a:solidFill>
              <a:ln w="25400" cap="flat" cmpd="sng" algn="ctr">
                <a:noFill/>
                <a:prstDash val="solid"/>
              </a:ln>
              <a:effectLst>
                <a:outerShdw dist="25400" dir="16200000" rotWithShape="0">
                  <a:srgbClr val="749FBA"/>
                </a:outerShdw>
              </a:effectLst>
            </p:spPr>
            <p:txBody>
              <a:bodyPr rtlCol="0" anchor="ctr">
                <a:noAutofit/>
              </a:bodyPr>
              <a:lstStyle/>
              <a:p>
                <a:pPr lvl="0" algn="ctr" latinLnBrk="0">
                  <a:buSzPct val="90000"/>
                  <a:defRPr/>
                </a:pPr>
                <a:r>
                  <a:rPr lang="en-US" altLang="ko-KR" sz="1000" kern="0" dirty="0" smtClean="0">
                    <a:solidFill>
                      <a:sysClr val="windowText" lastClr="000000"/>
                    </a:solidFill>
                    <a:latin typeface="산돌고딕B" pitchFamily="18" charset="-127"/>
                    <a:ea typeface="산돌고딕B" pitchFamily="18" charset="-127"/>
                  </a:rPr>
                  <a:t>Maven repository </a:t>
                </a:r>
              </a:p>
            </p:txBody>
          </p:sp>
        </p:grpSp>
        <p:pic>
          <p:nvPicPr>
            <p:cNvPr id="33" name="Picture 12" descr="http://www.ow2.org/xwiki/bin/download/ITInfrastructure/Overview/logo-nexus.png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6924" y="2239148"/>
              <a:ext cx="756635" cy="15316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그룹 35"/>
          <p:cNvGrpSpPr/>
          <p:nvPr/>
        </p:nvGrpSpPr>
        <p:grpSpPr>
          <a:xfrm>
            <a:off x="3368824" y="2263153"/>
            <a:ext cx="1299333" cy="551681"/>
            <a:chOff x="3152800" y="2780928"/>
            <a:chExt cx="1299333" cy="603077"/>
          </a:xfrm>
        </p:grpSpPr>
        <p:grpSp>
          <p:nvGrpSpPr>
            <p:cNvPr id="37" name="그룹 211"/>
            <p:cNvGrpSpPr/>
            <p:nvPr/>
          </p:nvGrpSpPr>
          <p:grpSpPr>
            <a:xfrm>
              <a:off x="3152800" y="2780928"/>
              <a:ext cx="1299333" cy="603077"/>
              <a:chOff x="452265" y="4901565"/>
              <a:chExt cx="941162" cy="527924"/>
            </a:xfrm>
          </p:grpSpPr>
          <p:sp>
            <p:nvSpPr>
              <p:cNvPr id="39" name="직사각형 38"/>
              <p:cNvSpPr/>
              <p:nvPr/>
            </p:nvSpPr>
            <p:spPr>
              <a:xfrm>
                <a:off x="452265" y="5073920"/>
                <a:ext cx="941162" cy="355569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25400" cap="flat" cmpd="sng" algn="ctr">
                <a:noFill/>
                <a:prstDash val="solid"/>
              </a:ln>
              <a:effectLst>
                <a:outerShdw dist="12700" dir="5400000" algn="t" rotWithShape="0">
                  <a:srgbClr val="AEC9D6"/>
                </a:outerShdw>
              </a:effectLst>
            </p:spPr>
            <p:txBody>
              <a:bodyPr tIns="72000" rtlCol="0" anchor="t" anchorCtr="0">
                <a:noAutofit/>
              </a:bodyPr>
              <a:lstStyle/>
              <a:p>
                <a:pPr marL="78328" marR="0" lvl="0" indent="-78328" defTabSz="1057555" eaLnBrk="0" fontAlgn="auto" latinLnBrk="0" hangingPunct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ysClr val="windowText" lastClr="000000"/>
                  </a:buClr>
                  <a:buSzPct val="100000"/>
                  <a:tabLst/>
                  <a:defRPr/>
                </a:pPr>
                <a:endParaRPr kumimoji="0" lang="ko-KR" alt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산돌고딕 L" pitchFamily="18" charset="-127"/>
                  <a:ea typeface="산돌고딕 L" pitchFamily="18" charset="-127"/>
                  <a:cs typeface="좋은고딕 140"/>
                </a:endParaRPr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452265" y="4901565"/>
                <a:ext cx="941162" cy="179613"/>
              </a:xfrm>
              <a:prstGeom prst="rect">
                <a:avLst/>
              </a:prstGeom>
              <a:solidFill>
                <a:srgbClr val="B7CFDB"/>
              </a:solidFill>
              <a:ln w="25400" cap="flat" cmpd="sng" algn="ctr">
                <a:noFill/>
                <a:prstDash val="solid"/>
              </a:ln>
              <a:effectLst>
                <a:outerShdw dist="25400" dir="16200000" rotWithShape="0">
                  <a:srgbClr val="749FBA"/>
                </a:outerShdw>
              </a:effectLst>
            </p:spPr>
            <p:txBody>
              <a:bodyPr rtlCol="0" anchor="ctr">
                <a:noAutofit/>
              </a:bodyPr>
              <a:lstStyle/>
              <a:p>
                <a:pPr lvl="0" algn="ctr" latinLnBrk="0">
                  <a:buSzPct val="90000"/>
                  <a:defRPr/>
                </a:pPr>
                <a:r>
                  <a:rPr lang="en-US" altLang="ko-KR" sz="1000" kern="0" dirty="0" smtClean="0">
                    <a:solidFill>
                      <a:sysClr val="windowText" lastClr="000000"/>
                    </a:solidFill>
                    <a:latin typeface="산돌고딕B" pitchFamily="18" charset="-127"/>
                    <a:ea typeface="산돌고딕B" pitchFamily="18" charset="-127"/>
                  </a:rPr>
                  <a:t>Version Control</a:t>
                </a:r>
              </a:p>
            </p:txBody>
          </p:sp>
        </p:grpSp>
        <p:pic>
          <p:nvPicPr>
            <p:cNvPr id="38" name="Picture 8" descr="http://subversion.tigris.org/images/subversion_logo_hor-468x64.png"/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9867" y="3093343"/>
              <a:ext cx="1205198" cy="16481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그룹 40"/>
          <p:cNvGrpSpPr/>
          <p:nvPr/>
        </p:nvGrpSpPr>
        <p:grpSpPr>
          <a:xfrm>
            <a:off x="4968255" y="1446682"/>
            <a:ext cx="1299332" cy="551681"/>
            <a:chOff x="3152800" y="3645024"/>
            <a:chExt cx="1299332" cy="603077"/>
          </a:xfrm>
        </p:grpSpPr>
        <p:grpSp>
          <p:nvGrpSpPr>
            <p:cNvPr id="42" name="그룹 211"/>
            <p:cNvGrpSpPr/>
            <p:nvPr/>
          </p:nvGrpSpPr>
          <p:grpSpPr>
            <a:xfrm>
              <a:off x="3152800" y="3645024"/>
              <a:ext cx="1299332" cy="603077"/>
              <a:chOff x="452265" y="4901565"/>
              <a:chExt cx="941162" cy="527924"/>
            </a:xfrm>
          </p:grpSpPr>
          <p:sp>
            <p:nvSpPr>
              <p:cNvPr id="44" name="직사각형 43"/>
              <p:cNvSpPr/>
              <p:nvPr/>
            </p:nvSpPr>
            <p:spPr>
              <a:xfrm>
                <a:off x="452265" y="5073920"/>
                <a:ext cx="941162" cy="355569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25400" cap="flat" cmpd="sng" algn="ctr">
                <a:noFill/>
                <a:prstDash val="solid"/>
              </a:ln>
              <a:effectLst>
                <a:outerShdw dist="12700" dir="5400000" algn="t" rotWithShape="0">
                  <a:srgbClr val="AEC9D6"/>
                </a:outerShdw>
              </a:effectLst>
            </p:spPr>
            <p:txBody>
              <a:bodyPr tIns="72000" rtlCol="0" anchor="t" anchorCtr="0">
                <a:noAutofit/>
              </a:bodyPr>
              <a:lstStyle/>
              <a:p>
                <a:pPr marL="78328" marR="0" lvl="0" indent="-78328" defTabSz="1057555" eaLnBrk="0" fontAlgn="auto" latinLnBrk="0" hangingPunct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ysClr val="windowText" lastClr="000000"/>
                  </a:buClr>
                  <a:buSzPct val="100000"/>
                  <a:tabLst/>
                  <a:defRPr/>
                </a:pPr>
                <a:endParaRPr kumimoji="0" lang="ko-KR" alt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산돌고딕 L" pitchFamily="18" charset="-127"/>
                  <a:ea typeface="산돌고딕 L" pitchFamily="18" charset="-127"/>
                  <a:cs typeface="좋은고딕 140"/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452265" y="4901565"/>
                <a:ext cx="941162" cy="179613"/>
              </a:xfrm>
              <a:prstGeom prst="rect">
                <a:avLst/>
              </a:prstGeom>
              <a:solidFill>
                <a:srgbClr val="B7CFDB"/>
              </a:solidFill>
              <a:ln w="25400" cap="flat" cmpd="sng" algn="ctr">
                <a:noFill/>
                <a:prstDash val="solid"/>
              </a:ln>
              <a:effectLst>
                <a:outerShdw dist="25400" dir="16200000" rotWithShape="0">
                  <a:srgbClr val="749FBA"/>
                </a:outerShdw>
              </a:effectLst>
            </p:spPr>
            <p:txBody>
              <a:bodyPr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ko-KR" sz="1000" dirty="0" smtClean="0">
                    <a:latin typeface="맑은 고딕" pitchFamily="50" charset="-127"/>
                    <a:ea typeface="맑은 고딕" pitchFamily="50" charset="-127"/>
                  </a:rPr>
                  <a:t>Continuous</a:t>
                </a:r>
                <a:br>
                  <a:rPr lang="en-US" altLang="ko-KR" sz="1000" dirty="0" smtClean="0">
                    <a:latin typeface="맑은 고딕" pitchFamily="50" charset="-127"/>
                    <a:ea typeface="맑은 고딕" pitchFamily="50" charset="-127"/>
                  </a:rPr>
                </a:br>
                <a:r>
                  <a:rPr lang="en-US" altLang="ko-KR" sz="1000" dirty="0" smtClean="0">
                    <a:latin typeface="맑은 고딕" pitchFamily="50" charset="-127"/>
                    <a:ea typeface="맑은 고딕" pitchFamily="50" charset="-127"/>
                  </a:rPr>
                  <a:t>Integration</a:t>
                </a:r>
                <a:endParaRPr lang="en-US" altLang="ko-KR" sz="1000" kern="0" dirty="0" smtClean="0">
                  <a:solidFill>
                    <a:sysClr val="windowText" lastClr="000000"/>
                  </a:solidFill>
                  <a:latin typeface="산돌고딕B" pitchFamily="18" charset="-127"/>
                  <a:ea typeface="산돌고딕B" pitchFamily="18" charset="-127"/>
                </a:endParaRPr>
              </a:p>
            </p:txBody>
          </p:sp>
        </p:grpSp>
        <p:pic>
          <p:nvPicPr>
            <p:cNvPr id="43" name="Picture 6" descr="https://wiki.jenkins-ci.org/download/attachments/2916393/logo-title.png?version=1&amp;modificationDate=1302753947000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6443" y="3933056"/>
              <a:ext cx="832047" cy="26759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6" name="직선 화살표 연결선 89"/>
          <p:cNvCxnSpPr>
            <a:stCxn id="59" idx="6"/>
            <a:endCxn id="35" idx="1"/>
          </p:cNvCxnSpPr>
          <p:nvPr/>
        </p:nvCxnSpPr>
        <p:spPr bwMode="auto">
          <a:xfrm flipV="1">
            <a:off x="2305848" y="1540530"/>
            <a:ext cx="1059788" cy="42773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arrow" w="med" len="med"/>
            <a:tailEnd type="none"/>
          </a:ln>
          <a:effectLst/>
        </p:spPr>
      </p:cxnSp>
      <p:grpSp>
        <p:nvGrpSpPr>
          <p:cNvPr id="47" name="그룹 46"/>
          <p:cNvGrpSpPr/>
          <p:nvPr/>
        </p:nvGrpSpPr>
        <p:grpSpPr>
          <a:xfrm>
            <a:off x="3365636" y="3079624"/>
            <a:ext cx="1299332" cy="551681"/>
            <a:chOff x="4664968" y="2780928"/>
            <a:chExt cx="1299332" cy="603077"/>
          </a:xfrm>
        </p:grpSpPr>
        <p:grpSp>
          <p:nvGrpSpPr>
            <p:cNvPr id="48" name="그룹 211"/>
            <p:cNvGrpSpPr/>
            <p:nvPr/>
          </p:nvGrpSpPr>
          <p:grpSpPr>
            <a:xfrm>
              <a:off x="4664968" y="2780928"/>
              <a:ext cx="1299332" cy="603077"/>
              <a:chOff x="452265" y="4901565"/>
              <a:chExt cx="941162" cy="527924"/>
            </a:xfrm>
          </p:grpSpPr>
          <p:sp>
            <p:nvSpPr>
              <p:cNvPr id="50" name="직사각형 49"/>
              <p:cNvSpPr/>
              <p:nvPr/>
            </p:nvSpPr>
            <p:spPr>
              <a:xfrm>
                <a:off x="452265" y="5073920"/>
                <a:ext cx="941162" cy="355569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25400" cap="flat" cmpd="sng" algn="ctr">
                <a:noFill/>
                <a:prstDash val="solid"/>
              </a:ln>
              <a:effectLst>
                <a:outerShdw dist="12700" dir="5400000" algn="t" rotWithShape="0">
                  <a:srgbClr val="AEC9D6"/>
                </a:outerShdw>
              </a:effectLst>
            </p:spPr>
            <p:txBody>
              <a:bodyPr tIns="72000" rtlCol="0" anchor="t" anchorCtr="0">
                <a:noAutofit/>
              </a:bodyPr>
              <a:lstStyle/>
              <a:p>
                <a:pPr marL="78328" marR="0" lvl="0" indent="-78328" defTabSz="1057555" eaLnBrk="0" fontAlgn="auto" latinLnBrk="0" hangingPunct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ysClr val="windowText" lastClr="000000"/>
                  </a:buClr>
                  <a:buSzPct val="100000"/>
                  <a:tabLst/>
                  <a:defRPr/>
                </a:pPr>
                <a:endParaRPr kumimoji="0" lang="ko-KR" alt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산돌고딕 L" pitchFamily="18" charset="-127"/>
                  <a:ea typeface="산돌고딕 L" pitchFamily="18" charset="-127"/>
                  <a:cs typeface="좋은고딕 140"/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452265" y="4901565"/>
                <a:ext cx="941162" cy="179613"/>
              </a:xfrm>
              <a:prstGeom prst="rect">
                <a:avLst/>
              </a:prstGeom>
              <a:solidFill>
                <a:srgbClr val="B7CFDB"/>
              </a:solidFill>
              <a:ln w="25400" cap="flat" cmpd="sng" algn="ctr">
                <a:noFill/>
                <a:prstDash val="solid"/>
              </a:ln>
              <a:effectLst>
                <a:outerShdw dist="25400" dir="16200000" rotWithShape="0">
                  <a:srgbClr val="749FBA"/>
                </a:outerShdw>
              </a:effectLst>
            </p:spPr>
            <p:txBody>
              <a:bodyPr rtlCol="0" anchor="ctr">
                <a:noAutofit/>
              </a:bodyPr>
              <a:lstStyle/>
              <a:p>
                <a:pPr lvl="0" algn="ctr" latinLnBrk="0">
                  <a:buSzPct val="90000"/>
                  <a:defRPr/>
                </a:pPr>
                <a:r>
                  <a:rPr lang="en-US" altLang="ko-KR" sz="1000" kern="0" dirty="0" smtClean="0">
                    <a:solidFill>
                      <a:sysClr val="windowText" lastClr="000000"/>
                    </a:solidFill>
                    <a:latin typeface="산돌고딕B" pitchFamily="18" charset="-127"/>
                    <a:ea typeface="산돌고딕B" pitchFamily="18" charset="-127"/>
                  </a:rPr>
                  <a:t>Issue Tracking</a:t>
                </a:r>
              </a:p>
            </p:txBody>
          </p:sp>
        </p:grpSp>
        <p:pic>
          <p:nvPicPr>
            <p:cNvPr id="49" name="Picture 10" descr="http://www.nemesilabs.org/wp-content/uploads/2011/08/logo-redmine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9289" y="2982094"/>
              <a:ext cx="770690" cy="27744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2" name="그룹 51"/>
          <p:cNvGrpSpPr/>
          <p:nvPr/>
        </p:nvGrpSpPr>
        <p:grpSpPr>
          <a:xfrm>
            <a:off x="344488" y="1268981"/>
            <a:ext cx="1932106" cy="1714825"/>
            <a:chOff x="344488" y="1844824"/>
            <a:chExt cx="1932106" cy="1575224"/>
          </a:xfrm>
        </p:grpSpPr>
        <p:sp>
          <p:nvSpPr>
            <p:cNvPr id="53" name="직사각형 52"/>
            <p:cNvSpPr/>
            <p:nvPr/>
          </p:nvSpPr>
          <p:spPr bwMode="auto">
            <a:xfrm>
              <a:off x="344488" y="1844824"/>
              <a:ext cx="1932106" cy="1575224"/>
            </a:xfrm>
            <a:prstGeom prst="rect">
              <a:avLst/>
            </a:prstGeom>
            <a:solidFill>
              <a:schemeClr val="bg1"/>
            </a:solidFill>
            <a:ln>
              <a:gradFill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0"/>
              </a:gradFill>
            </a:ln>
            <a:effectLst>
              <a:outerShdw blurRad="508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cene3d>
                <a:camera prst="orthographicFront"/>
                <a:lightRig rig="threePt" dir="t"/>
              </a:scene3d>
              <a:sp3d extrusionH="57150">
                <a:bevelT w="57150" h="38100" prst="artDeco"/>
              </a:sp3d>
            </a:bodyPr>
            <a:lstStyle/>
            <a:p>
              <a:pPr indent="-85725" algn="ctr" fontAlgn="base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</a:pPr>
              <a:r>
                <a:rPr lang="ko-KR" altLang="en-US" sz="1200" dirty="0" smtClean="0">
                  <a:solidFill>
                    <a:schemeClr val="tx1"/>
                  </a:solidFill>
                  <a:latin typeface="Rix고딕 EB" pitchFamily="18" charset="-127"/>
                  <a:ea typeface="Rix고딕 EB" pitchFamily="18" charset="-127"/>
                </a:rPr>
                <a:t>개발자 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Rix고딕 EB" pitchFamily="18" charset="-127"/>
                  <a:ea typeface="Rix고딕 EB" pitchFamily="18" charset="-127"/>
                </a:rPr>
                <a:t>PC</a:t>
              </a:r>
              <a:endParaRPr lang="ko-KR" altLang="en-US" sz="1200" dirty="0" smtClean="0">
                <a:solidFill>
                  <a:schemeClr val="tx1"/>
                </a:solidFill>
                <a:latin typeface="Rix고딕 EB" pitchFamily="18" charset="-127"/>
                <a:ea typeface="Rix고딕 EB" pitchFamily="18" charset="-127"/>
              </a:endParaRPr>
            </a:p>
          </p:txBody>
        </p:sp>
        <p:sp>
          <p:nvSpPr>
            <p:cNvPr id="54" name="직사각형 8"/>
            <p:cNvSpPr/>
            <p:nvPr/>
          </p:nvSpPr>
          <p:spPr bwMode="auto">
            <a:xfrm>
              <a:off x="1424040" y="2166764"/>
              <a:ext cx="730687" cy="253307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34000">
                  <a:schemeClr val="accent5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0" h="38100"/>
              </a:sp3d>
            </a:bodyPr>
            <a:lstStyle/>
            <a:p>
              <a:pPr marR="0" indent="-85725" algn="ctr" defTabSz="1330325" eaLnBrk="0" fontAlgn="base" hangingPunct="0">
                <a:lnSpc>
                  <a:spcPct val="110000"/>
                </a:lnSpc>
                <a:spcBef>
                  <a:spcPts val="400"/>
                </a:spcBef>
                <a:spcAft>
                  <a:spcPct val="0"/>
                </a:spcAft>
                <a:buClr>
                  <a:srgbClr val="008400"/>
                </a:buClr>
                <a:buSzTx/>
                <a:tabLst>
                  <a:tab pos="5648325" algn="l"/>
                </a:tabLst>
                <a:defRPr/>
              </a:pPr>
              <a:r>
                <a:rPr lang="en-US" altLang="ko-KR" sz="1000" kern="0" dirty="0" smtClean="0">
                  <a:solidFill>
                    <a:schemeClr val="tx1"/>
                  </a:solidFill>
                  <a:latin typeface="Rix고딕 B" pitchFamily="18" charset="-127"/>
                  <a:ea typeface="Rix고딕 B" pitchFamily="18" charset="-127"/>
                </a:rPr>
                <a:t>Coding</a:t>
              </a:r>
              <a:endParaRPr lang="ko-KR" altLang="en-US" sz="1000" kern="0" dirty="0" smtClean="0">
                <a:solidFill>
                  <a:schemeClr val="tx1"/>
                </a:solidFill>
                <a:latin typeface="Rix고딕 B" pitchFamily="18" charset="-127"/>
                <a:ea typeface="Rix고딕 B" pitchFamily="18" charset="-127"/>
              </a:endParaRPr>
            </a:p>
          </p:txBody>
        </p:sp>
        <p:sp>
          <p:nvSpPr>
            <p:cNvPr id="55" name="직사각형 9"/>
            <p:cNvSpPr/>
            <p:nvPr/>
          </p:nvSpPr>
          <p:spPr bwMode="auto">
            <a:xfrm>
              <a:off x="1424040" y="2467496"/>
              <a:ext cx="730687" cy="253307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34000">
                  <a:schemeClr val="accent5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0" h="38100"/>
              </a:sp3d>
            </a:bodyPr>
            <a:lstStyle/>
            <a:p>
              <a:pPr marR="0" indent="-85725" algn="ctr" defTabSz="1330325" eaLnBrk="0" fontAlgn="base" hangingPunct="0">
                <a:lnSpc>
                  <a:spcPct val="110000"/>
                </a:lnSpc>
                <a:spcBef>
                  <a:spcPts val="400"/>
                </a:spcBef>
                <a:spcAft>
                  <a:spcPct val="0"/>
                </a:spcAft>
                <a:buClr>
                  <a:srgbClr val="008400"/>
                </a:buClr>
                <a:buSzTx/>
                <a:tabLst>
                  <a:tab pos="5648325" algn="l"/>
                </a:tabLst>
                <a:defRPr/>
              </a:pPr>
              <a:r>
                <a:rPr lang="en-US" altLang="ko-KR" sz="1000" kern="0" dirty="0" smtClean="0">
                  <a:solidFill>
                    <a:schemeClr val="tx1"/>
                  </a:solidFill>
                  <a:latin typeface="Rix고딕 B" pitchFamily="18" charset="-127"/>
                  <a:ea typeface="Rix고딕 B" pitchFamily="18" charset="-127"/>
                </a:rPr>
                <a:t>Building</a:t>
              </a:r>
              <a:endParaRPr lang="ko-KR" altLang="en-US" sz="1000" kern="0" dirty="0" smtClean="0">
                <a:solidFill>
                  <a:schemeClr val="tx1"/>
                </a:solidFill>
                <a:latin typeface="Rix고딕 B" pitchFamily="18" charset="-127"/>
                <a:ea typeface="Rix고딕 B" pitchFamily="18" charset="-127"/>
              </a:endParaRPr>
            </a:p>
          </p:txBody>
        </p:sp>
        <p:sp>
          <p:nvSpPr>
            <p:cNvPr id="56" name="직사각형 10"/>
            <p:cNvSpPr/>
            <p:nvPr/>
          </p:nvSpPr>
          <p:spPr bwMode="auto">
            <a:xfrm>
              <a:off x="1424040" y="3068960"/>
              <a:ext cx="730687" cy="253307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34000">
                  <a:schemeClr val="accent5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0" h="38100"/>
              </a:sp3d>
            </a:bodyPr>
            <a:lstStyle/>
            <a:p>
              <a:pPr marR="0" indent="-85725" algn="ctr" defTabSz="1330325" eaLnBrk="0" fontAlgn="base" hangingPunct="0">
                <a:lnSpc>
                  <a:spcPct val="110000"/>
                </a:lnSpc>
                <a:spcBef>
                  <a:spcPts val="400"/>
                </a:spcBef>
                <a:spcAft>
                  <a:spcPct val="0"/>
                </a:spcAft>
                <a:buClr>
                  <a:srgbClr val="008400"/>
                </a:buClr>
                <a:buSzTx/>
                <a:tabLst>
                  <a:tab pos="5648325" algn="l"/>
                </a:tabLst>
                <a:defRPr/>
              </a:pPr>
              <a:r>
                <a:rPr lang="en-US" altLang="ko-KR" sz="1000" kern="0" dirty="0" smtClean="0">
                  <a:solidFill>
                    <a:schemeClr val="tx1"/>
                  </a:solidFill>
                  <a:latin typeface="Rix고딕 B" pitchFamily="18" charset="-127"/>
                  <a:ea typeface="Rix고딕 B" pitchFamily="18" charset="-127"/>
                </a:rPr>
                <a:t>Debugging</a:t>
              </a:r>
              <a:endParaRPr lang="ko-KR" altLang="en-US" sz="1000" kern="0" dirty="0" smtClean="0">
                <a:solidFill>
                  <a:schemeClr val="tx1"/>
                </a:solidFill>
                <a:latin typeface="Rix고딕 B" pitchFamily="18" charset="-127"/>
                <a:ea typeface="Rix고딕 B" pitchFamily="18" charset="-127"/>
              </a:endParaRPr>
            </a:p>
          </p:txBody>
        </p:sp>
        <p:pic>
          <p:nvPicPr>
            <p:cNvPr id="57" name="Picture 2" descr="G:\전자정부\eGovFrame.pn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439451" y="2171346"/>
              <a:ext cx="813518" cy="469901"/>
            </a:xfrm>
            <a:prstGeom prst="rect">
              <a:avLst/>
            </a:prstGeom>
            <a:solidFill>
              <a:srgbClr val="FFC000">
                <a:alpha val="10000"/>
              </a:srgb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pic>
        <p:sp>
          <p:nvSpPr>
            <p:cNvPr id="58" name="직사각형 57"/>
            <p:cNvSpPr/>
            <p:nvPr/>
          </p:nvSpPr>
          <p:spPr bwMode="auto">
            <a:xfrm>
              <a:off x="1424608" y="2768228"/>
              <a:ext cx="730687" cy="253307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34000">
                  <a:schemeClr val="accent5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0" h="38100"/>
              </a:sp3d>
            </a:bodyPr>
            <a:lstStyle/>
            <a:p>
              <a:pPr marR="0" indent="-85725" algn="ctr" defTabSz="1330325" eaLnBrk="0" fontAlgn="base" hangingPunct="0">
                <a:lnSpc>
                  <a:spcPct val="110000"/>
                </a:lnSpc>
                <a:spcBef>
                  <a:spcPts val="400"/>
                </a:spcBef>
                <a:spcAft>
                  <a:spcPct val="0"/>
                </a:spcAft>
                <a:buClr>
                  <a:srgbClr val="008400"/>
                </a:buClr>
                <a:buSzTx/>
                <a:tabLst>
                  <a:tab pos="5648325" algn="l"/>
                </a:tabLst>
                <a:defRPr/>
              </a:pPr>
              <a:r>
                <a:rPr lang="en-US" altLang="ko-KR" sz="1000" kern="0" dirty="0" smtClean="0">
                  <a:solidFill>
                    <a:schemeClr val="tx1"/>
                  </a:solidFill>
                  <a:latin typeface="Rix고딕 B" pitchFamily="18" charset="-127"/>
                  <a:ea typeface="Rix고딕 B" pitchFamily="18" charset="-127"/>
                </a:rPr>
                <a:t>Testing</a:t>
              </a:r>
              <a:endParaRPr lang="ko-KR" altLang="en-US" sz="1000" kern="0" dirty="0" smtClean="0">
                <a:solidFill>
                  <a:schemeClr val="tx1"/>
                </a:solidFill>
                <a:latin typeface="Rix고딕 B" pitchFamily="18" charset="-127"/>
                <a:ea typeface="Rix고딕 B" pitchFamily="18" charset="-127"/>
              </a:endParaRPr>
            </a:p>
          </p:txBody>
        </p:sp>
      </p:grpSp>
      <p:sp>
        <p:nvSpPr>
          <p:cNvPr id="59" name="타원 58"/>
          <p:cNvSpPr/>
          <p:nvPr/>
        </p:nvSpPr>
        <p:spPr>
          <a:xfrm>
            <a:off x="2260129" y="1945405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2260129" y="2333584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직선 화살표 연결선 89"/>
          <p:cNvCxnSpPr>
            <a:stCxn id="40" idx="1"/>
            <a:endCxn id="60" idx="6"/>
          </p:cNvCxnSpPr>
          <p:nvPr/>
        </p:nvCxnSpPr>
        <p:spPr bwMode="auto">
          <a:xfrm flipH="1" flipV="1">
            <a:off x="2305848" y="2356444"/>
            <a:ext cx="1062976" cy="557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62" name="직선 화살표 연결선 89"/>
          <p:cNvCxnSpPr>
            <a:stCxn id="63" idx="6"/>
            <a:endCxn id="51" idx="1"/>
          </p:cNvCxnSpPr>
          <p:nvPr/>
        </p:nvCxnSpPr>
        <p:spPr bwMode="auto">
          <a:xfrm>
            <a:off x="2305848" y="2858923"/>
            <a:ext cx="1059788" cy="314549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arrow" w="med" len="med"/>
            <a:tailEnd type="arrow"/>
          </a:ln>
          <a:effectLst/>
        </p:spPr>
      </p:cxnSp>
      <p:sp>
        <p:nvSpPr>
          <p:cNvPr id="63" name="타원 62"/>
          <p:cNvSpPr/>
          <p:nvPr/>
        </p:nvSpPr>
        <p:spPr>
          <a:xfrm>
            <a:off x="2260129" y="2836063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2202714" y="2348880"/>
            <a:ext cx="957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Check In/Out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202714" y="2890205"/>
            <a:ext cx="9156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Report </a:t>
            </a:r>
          </a:p>
          <a:p>
            <a:pPr lvl="0"/>
            <a:r>
              <a:rPr lang="en-US" altLang="ko-KR" sz="1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   &amp; Bug fix</a:t>
            </a:r>
            <a:endParaRPr lang="ko-KR" altLang="en-US" sz="10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6" name="직선 화살표 연결선 89"/>
          <p:cNvCxnSpPr>
            <a:stCxn id="45" idx="1"/>
            <a:endCxn id="35" idx="3"/>
          </p:cNvCxnSpPr>
          <p:nvPr/>
        </p:nvCxnSpPr>
        <p:spPr bwMode="auto">
          <a:xfrm flipH="1">
            <a:off x="4664968" y="1540530"/>
            <a:ext cx="303287" cy="0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arrow" w="med" len="med"/>
            <a:tailEnd type="none"/>
          </a:ln>
          <a:effectLst/>
        </p:spPr>
      </p:cxnSp>
      <p:cxnSp>
        <p:nvCxnSpPr>
          <p:cNvPr id="67" name="직선 화살표 연결선 89"/>
          <p:cNvCxnSpPr>
            <a:stCxn id="40" idx="3"/>
            <a:endCxn id="44" idx="1"/>
          </p:cNvCxnSpPr>
          <p:nvPr/>
        </p:nvCxnSpPr>
        <p:spPr bwMode="auto">
          <a:xfrm flipV="1">
            <a:off x="4668157" y="1812578"/>
            <a:ext cx="300098" cy="54442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8" name="직사각형 67"/>
          <p:cNvSpPr/>
          <p:nvPr/>
        </p:nvSpPr>
        <p:spPr>
          <a:xfrm>
            <a:off x="4784601" y="2036463"/>
            <a:ext cx="7483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Gets last Release </a:t>
            </a:r>
            <a:endParaRPr lang="ko-KR" altLang="en-US" dirty="0"/>
          </a:p>
        </p:txBody>
      </p:sp>
      <p:sp>
        <p:nvSpPr>
          <p:cNvPr id="69" name="직사각형 68"/>
          <p:cNvSpPr/>
          <p:nvPr/>
        </p:nvSpPr>
        <p:spPr>
          <a:xfrm>
            <a:off x="1559099" y="5837202"/>
            <a:ext cx="12961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1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Manually Test last </a:t>
            </a:r>
            <a:br>
              <a:rPr lang="en-US" altLang="ko-KR" sz="1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stable release</a:t>
            </a:r>
            <a:endParaRPr lang="ko-KR" altLang="en-US" sz="10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0" name="직선 화살표 연결선 89"/>
          <p:cNvCxnSpPr>
            <a:stCxn id="50" idx="1"/>
            <a:endCxn id="14" idx="3"/>
          </p:cNvCxnSpPr>
          <p:nvPr/>
        </p:nvCxnSpPr>
        <p:spPr bwMode="auto">
          <a:xfrm rot="10800000" flipV="1">
            <a:off x="1636320" y="3445520"/>
            <a:ext cx="1729316" cy="2311898"/>
          </a:xfrm>
          <a:prstGeom prst="bentConnector3">
            <a:avLst>
              <a:gd name="adj1" fmla="val 66524"/>
            </a:avLst>
          </a:prstGeom>
          <a:solidFill>
            <a:schemeClr val="accent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arrow" w="med" len="med"/>
            <a:tailEnd type="none"/>
          </a:ln>
          <a:effectLst/>
        </p:spPr>
      </p:cxnSp>
      <p:cxnSp>
        <p:nvCxnSpPr>
          <p:cNvPr id="71" name="직선 화살표 연결선 89"/>
          <p:cNvCxnSpPr>
            <a:stCxn id="51" idx="0"/>
            <a:endCxn id="39" idx="2"/>
          </p:cNvCxnSpPr>
          <p:nvPr/>
        </p:nvCxnSpPr>
        <p:spPr bwMode="auto">
          <a:xfrm flipV="1">
            <a:off x="4015302" y="2814834"/>
            <a:ext cx="3189" cy="264790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72" name="직사각형 71"/>
          <p:cNvSpPr/>
          <p:nvPr/>
        </p:nvSpPr>
        <p:spPr>
          <a:xfrm>
            <a:off x="3622948" y="2804828"/>
            <a:ext cx="11521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Issue Reference</a:t>
            </a:r>
            <a:endParaRPr lang="ko-KR" altLang="en-US" dirty="0"/>
          </a:p>
        </p:txBody>
      </p:sp>
      <p:cxnSp>
        <p:nvCxnSpPr>
          <p:cNvPr id="73" name="직선 화살표 연결선 89"/>
          <p:cNvCxnSpPr>
            <a:stCxn id="91" idx="2"/>
            <a:endCxn id="74" idx="6"/>
          </p:cNvCxnSpPr>
          <p:nvPr/>
        </p:nvCxnSpPr>
        <p:spPr bwMode="auto">
          <a:xfrm flipH="1">
            <a:off x="1591246" y="5864825"/>
            <a:ext cx="1273522" cy="0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74" name="타원 73"/>
          <p:cNvSpPr/>
          <p:nvPr/>
        </p:nvSpPr>
        <p:spPr>
          <a:xfrm>
            <a:off x="1545527" y="584196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2202714" y="1670611"/>
            <a:ext cx="12666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Picks up resources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2202714" y="3448048"/>
            <a:ext cx="12234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Add Bug &amp; Issue </a:t>
            </a:r>
            <a:endParaRPr lang="ko-KR" altLang="en-US" sz="10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7" name="직선 화살표 연결선 89"/>
          <p:cNvCxnSpPr>
            <a:stCxn id="79" idx="3"/>
            <a:endCxn id="44" idx="3"/>
          </p:cNvCxnSpPr>
          <p:nvPr/>
        </p:nvCxnSpPr>
        <p:spPr bwMode="auto">
          <a:xfrm flipH="1" flipV="1">
            <a:off x="6267587" y="1812578"/>
            <a:ext cx="175896" cy="3986753"/>
          </a:xfrm>
          <a:prstGeom prst="bentConnector3">
            <a:avLst>
              <a:gd name="adj1" fmla="val -129963"/>
            </a:avLst>
          </a:prstGeom>
          <a:solidFill>
            <a:schemeClr val="accent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arrow" w="med" len="med"/>
            <a:tailEnd type="none"/>
          </a:ln>
          <a:effectLst/>
        </p:spPr>
      </p:cxnSp>
      <p:grpSp>
        <p:nvGrpSpPr>
          <p:cNvPr id="78" name="그룹 77"/>
          <p:cNvGrpSpPr/>
          <p:nvPr/>
        </p:nvGrpSpPr>
        <p:grpSpPr>
          <a:xfrm>
            <a:off x="4787299" y="5361349"/>
            <a:ext cx="1656184" cy="875963"/>
            <a:chOff x="4779269" y="3861048"/>
            <a:chExt cx="1656184" cy="688553"/>
          </a:xfrm>
        </p:grpSpPr>
        <p:sp>
          <p:nvSpPr>
            <p:cNvPr id="79" name="직사각형 78"/>
            <p:cNvSpPr/>
            <p:nvPr/>
          </p:nvSpPr>
          <p:spPr bwMode="auto">
            <a:xfrm>
              <a:off x="4779269" y="3861048"/>
              <a:ext cx="1656184" cy="688553"/>
            </a:xfrm>
            <a:prstGeom prst="rect">
              <a:avLst/>
            </a:prstGeom>
            <a:solidFill>
              <a:schemeClr val="bg1"/>
            </a:solidFill>
            <a:ln>
              <a:gradFill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0"/>
              </a:gradFill>
            </a:ln>
            <a:effectLst>
              <a:outerShdw blurRad="508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cene3d>
                <a:camera prst="orthographicFront"/>
                <a:lightRig rig="threePt" dir="t"/>
              </a:scene3d>
              <a:sp3d extrusionH="57150">
                <a:bevelT w="57150" h="38100" prst="artDeco"/>
              </a:sp3d>
            </a:bodyPr>
            <a:lstStyle/>
            <a:p>
              <a:pPr marR="0" indent="-85725" fontAlgn="base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buSzTx/>
                <a:tabLst/>
              </a:pPr>
              <a:r>
                <a:rPr lang="ko-KR" altLang="en-US" sz="1200" dirty="0" smtClean="0">
                  <a:solidFill>
                    <a:schemeClr val="tx1"/>
                  </a:solidFill>
                  <a:latin typeface="Rix고딕 EB" pitchFamily="18" charset="-127"/>
                  <a:ea typeface="Rix고딕 EB" pitchFamily="18" charset="-127"/>
                </a:rPr>
                <a:t>개발 서버</a:t>
              </a:r>
            </a:p>
          </p:txBody>
        </p:sp>
        <p:pic>
          <p:nvPicPr>
            <p:cNvPr id="80" name="Picture 17" descr="ICON_VM_basic_flat_R2_Q408.png"/>
            <p:cNvPicPr>
              <a:picLocks noChangeAspect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4925781" y="4183831"/>
              <a:ext cx="288032" cy="248185"/>
            </a:xfrm>
            <a:prstGeom prst="rect">
              <a:avLst/>
            </a:prstGeom>
            <a:solidFill>
              <a:srgbClr val="FFC000">
                <a:alpha val="10000"/>
              </a:srgb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pic>
        <p:sp>
          <p:nvSpPr>
            <p:cNvPr id="81" name="TextBox 80"/>
            <p:cNvSpPr txBox="1"/>
            <p:nvPr/>
          </p:nvSpPr>
          <p:spPr bwMode="auto">
            <a:xfrm>
              <a:off x="5689294" y="4233219"/>
              <a:ext cx="210523" cy="149408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wrap="none" lIns="54000" tIns="0" rIns="54000" bIns="0" rtlCol="0">
              <a:spAutoFit/>
            </a:bodyPr>
            <a:lstStyle/>
            <a:p>
              <a:pPr marL="0" marR="0" indent="0" defTabSz="914400" eaLnBrk="1" fontAlgn="auto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050" b="1" i="1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…</a:t>
              </a:r>
              <a:endParaRPr kumimoji="1" lang="ko-KR" altLang="en-US" sz="1050" b="1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82" name="Picture 17" descr="ICON_VM_basic_flat_R2_Q408.png"/>
            <p:cNvPicPr>
              <a:picLocks noChangeAspect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5357829" y="4183831"/>
              <a:ext cx="288032" cy="248185"/>
            </a:xfrm>
            <a:prstGeom prst="rect">
              <a:avLst/>
            </a:prstGeom>
            <a:solidFill>
              <a:srgbClr val="FFC000">
                <a:alpha val="10000"/>
              </a:srgb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pic>
        <p:pic>
          <p:nvPicPr>
            <p:cNvPr id="83" name="Picture 17" descr="ICON_VM_basic_flat_R2_Q408.png"/>
            <p:cNvPicPr>
              <a:picLocks noChangeAspect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5967801" y="4183831"/>
              <a:ext cx="288032" cy="248185"/>
            </a:xfrm>
            <a:prstGeom prst="rect">
              <a:avLst/>
            </a:prstGeom>
            <a:solidFill>
              <a:srgbClr val="FFC000">
                <a:alpha val="10000"/>
              </a:srgb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pic>
      </p:grpSp>
      <p:sp>
        <p:nvSpPr>
          <p:cNvPr id="84" name="직사각형 83"/>
          <p:cNvSpPr/>
          <p:nvPr/>
        </p:nvSpPr>
        <p:spPr>
          <a:xfrm>
            <a:off x="5817096" y="2730986"/>
            <a:ext cx="8923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altLang="ko-KR" sz="1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Publish </a:t>
            </a:r>
          </a:p>
          <a:p>
            <a:pPr lvl="0" algn="r"/>
            <a:r>
              <a:rPr lang="en-US" altLang="ko-KR" sz="1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last stable</a:t>
            </a:r>
            <a:br>
              <a:rPr lang="en-US" altLang="ko-KR" sz="1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build</a:t>
            </a:r>
            <a:endParaRPr lang="ko-KR" altLang="en-US" sz="10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5" name="그룹 84"/>
          <p:cNvGrpSpPr/>
          <p:nvPr/>
        </p:nvGrpSpPr>
        <p:grpSpPr>
          <a:xfrm>
            <a:off x="2890925" y="5361349"/>
            <a:ext cx="1656184" cy="875963"/>
            <a:chOff x="2875807" y="3841254"/>
            <a:chExt cx="1656184" cy="688553"/>
          </a:xfrm>
        </p:grpSpPr>
        <p:sp>
          <p:nvSpPr>
            <p:cNvPr id="86" name="직사각형 85"/>
            <p:cNvSpPr/>
            <p:nvPr/>
          </p:nvSpPr>
          <p:spPr bwMode="auto">
            <a:xfrm>
              <a:off x="2875807" y="3841254"/>
              <a:ext cx="1656184" cy="688553"/>
            </a:xfrm>
            <a:prstGeom prst="rect">
              <a:avLst/>
            </a:prstGeom>
            <a:solidFill>
              <a:schemeClr val="bg1"/>
            </a:solidFill>
            <a:ln>
              <a:gradFill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0"/>
              </a:gradFill>
            </a:ln>
            <a:effectLst>
              <a:outerShdw blurRad="508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scene3d>
                <a:camera prst="orthographicFront"/>
                <a:lightRig rig="threePt" dir="t"/>
              </a:scene3d>
              <a:sp3d extrusionH="57150">
                <a:bevelT w="57150" h="38100" prst="artDeco"/>
              </a:sp3d>
            </a:bodyPr>
            <a:lstStyle/>
            <a:p>
              <a:pPr marR="0" indent="-85725" fontAlgn="base">
                <a:lnSpc>
                  <a:spcPct val="105000"/>
                </a:lnSpc>
                <a:spcBef>
                  <a:spcPct val="35000"/>
                </a:spcBef>
                <a:spcAft>
                  <a:spcPct val="0"/>
                </a:spcAft>
                <a:buClr>
                  <a:srgbClr val="008400"/>
                </a:buClr>
                <a:buSzTx/>
                <a:tabLst/>
              </a:pPr>
              <a:r>
                <a:rPr lang="ko-KR" altLang="en-US" sz="1200" dirty="0" smtClean="0">
                  <a:solidFill>
                    <a:schemeClr val="tx1"/>
                  </a:solidFill>
                  <a:latin typeface="Rix고딕 EB" pitchFamily="18" charset="-127"/>
                  <a:ea typeface="Rix고딕 EB" pitchFamily="18" charset="-127"/>
                </a:rPr>
                <a:t>테스트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Rix고딕 EB" pitchFamily="18" charset="-127"/>
                  <a:ea typeface="Rix고딕 EB" pitchFamily="18" charset="-127"/>
                </a:rPr>
                <a:t>(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Rix고딕 EB" pitchFamily="18" charset="-127"/>
                  <a:ea typeface="Rix고딕 EB" pitchFamily="18" charset="-127"/>
                </a:rPr>
                <a:t>상품화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Rix고딕 EB" pitchFamily="18" charset="-127"/>
                  <a:ea typeface="Rix고딕 EB" pitchFamily="18" charset="-127"/>
                </a:rPr>
                <a:t>)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Rix고딕 EB" pitchFamily="18" charset="-127"/>
                  <a:ea typeface="Rix고딕 EB" pitchFamily="18" charset="-127"/>
                </a:rPr>
                <a:t> 서버</a:t>
              </a:r>
            </a:p>
          </p:txBody>
        </p:sp>
        <p:pic>
          <p:nvPicPr>
            <p:cNvPr id="87" name="Picture 17" descr="ICON_VM_basic_flat_R2_Q408.png"/>
            <p:cNvPicPr>
              <a:picLocks noChangeAspect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3022319" y="4164037"/>
              <a:ext cx="288032" cy="248185"/>
            </a:xfrm>
            <a:prstGeom prst="rect">
              <a:avLst/>
            </a:prstGeom>
            <a:solidFill>
              <a:srgbClr val="FFC000">
                <a:alpha val="10000"/>
              </a:srgb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pic>
        <p:sp>
          <p:nvSpPr>
            <p:cNvPr id="88" name="TextBox 87"/>
            <p:cNvSpPr txBox="1"/>
            <p:nvPr/>
          </p:nvSpPr>
          <p:spPr bwMode="auto">
            <a:xfrm>
              <a:off x="3785832" y="4213425"/>
              <a:ext cx="210523" cy="149408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wrap="none" lIns="54000" tIns="0" rIns="54000" bIns="0" rtlCol="0">
              <a:spAutoFit/>
            </a:bodyPr>
            <a:lstStyle/>
            <a:p>
              <a:pPr marL="0" marR="0" indent="0" defTabSz="914400" eaLnBrk="1" fontAlgn="auto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050" b="1" i="1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…</a:t>
              </a:r>
              <a:endParaRPr kumimoji="1" lang="ko-KR" altLang="en-US" sz="1050" b="1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89" name="Picture 17" descr="ICON_VM_basic_flat_R2_Q408.png"/>
            <p:cNvPicPr>
              <a:picLocks noChangeAspect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3454367" y="4164037"/>
              <a:ext cx="288032" cy="248185"/>
            </a:xfrm>
            <a:prstGeom prst="rect">
              <a:avLst/>
            </a:prstGeom>
            <a:solidFill>
              <a:srgbClr val="FFC000">
                <a:alpha val="10000"/>
              </a:srgb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pic>
        <p:pic>
          <p:nvPicPr>
            <p:cNvPr id="90" name="Picture 17" descr="ICON_VM_basic_flat_R2_Q408.png"/>
            <p:cNvPicPr>
              <a:picLocks noChangeAspect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4073864" y="4164037"/>
              <a:ext cx="288032" cy="248185"/>
            </a:xfrm>
            <a:prstGeom prst="rect">
              <a:avLst/>
            </a:prstGeom>
            <a:solidFill>
              <a:srgbClr val="FFC000">
                <a:alpha val="10000"/>
              </a:srgb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pic>
      </p:grpSp>
      <p:sp>
        <p:nvSpPr>
          <p:cNvPr id="91" name="타원 90"/>
          <p:cNvSpPr/>
          <p:nvPr/>
        </p:nvSpPr>
        <p:spPr>
          <a:xfrm>
            <a:off x="2864768" y="5841965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/>
          <p:cNvSpPr/>
          <p:nvPr/>
        </p:nvSpPr>
        <p:spPr>
          <a:xfrm>
            <a:off x="4352553" y="5363691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 bwMode="auto">
          <a:xfrm>
            <a:off x="2882838" y="3989809"/>
            <a:ext cx="3545557" cy="1144166"/>
          </a:xfrm>
          <a:prstGeom prst="rect">
            <a:avLst/>
          </a:prstGeom>
          <a:solidFill>
            <a:schemeClr val="bg1"/>
          </a:solidFill>
          <a:ln>
            <a:gradFill>
              <a:gsLst>
                <a:gs pos="0">
                  <a:schemeClr val="bg1">
                    <a:lumMod val="75000"/>
                  </a:schemeClr>
                </a:gs>
                <a:gs pos="50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</a:ln>
          <a:effectLst>
            <a:outerShdw blurRad="508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pPr marR="0" indent="-85725" algn="r" fontAlgn="base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SzTx/>
              <a:tabLst/>
            </a:pPr>
            <a:r>
              <a:rPr lang="ko-KR" altLang="en-US" sz="1200" dirty="0" smtClean="0">
                <a:solidFill>
                  <a:schemeClr val="tx1"/>
                </a:solidFill>
                <a:latin typeface="Rix고딕 EB" pitchFamily="18" charset="-127"/>
                <a:ea typeface="Rix고딕 EB" pitchFamily="18" charset="-127"/>
              </a:rPr>
              <a:t>운영 관리서버</a:t>
            </a:r>
          </a:p>
        </p:txBody>
      </p:sp>
      <p:grpSp>
        <p:nvGrpSpPr>
          <p:cNvPr id="94" name="그룹 211"/>
          <p:cNvGrpSpPr/>
          <p:nvPr/>
        </p:nvGrpSpPr>
        <p:grpSpPr>
          <a:xfrm>
            <a:off x="3007803" y="4391533"/>
            <a:ext cx="1006227" cy="551681"/>
            <a:chOff x="452265" y="4901565"/>
            <a:chExt cx="941162" cy="527924"/>
          </a:xfrm>
        </p:grpSpPr>
        <p:sp>
          <p:nvSpPr>
            <p:cNvPr id="95" name="직사각형 94"/>
            <p:cNvSpPr/>
            <p:nvPr/>
          </p:nvSpPr>
          <p:spPr>
            <a:xfrm>
              <a:off x="452265" y="5073920"/>
              <a:ext cx="941162" cy="355569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>
              <a:outerShdw dist="12700" dir="5400000" algn="t" rotWithShape="0">
                <a:srgbClr val="AEC9D6"/>
              </a:outerShdw>
            </a:effectLst>
          </p:spPr>
          <p:txBody>
            <a:bodyPr tIns="72000" rtlCol="0" anchor="t" anchorCtr="0">
              <a:noAutofit/>
            </a:bodyPr>
            <a:lstStyle/>
            <a:p>
              <a:pPr marL="78328" marR="0" lvl="0" indent="-78328" defTabSz="1057555" eaLnBrk="0" fontAlgn="auto" latinLnBrk="0" hangingPunct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ysClr val="windowText" lastClr="000000"/>
                </a:buClr>
                <a:buSzPct val="100000"/>
                <a:tabLst/>
                <a:defRPr/>
              </a:pPr>
              <a:endPara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산돌고딕 L" pitchFamily="18" charset="-127"/>
                <a:ea typeface="산돌고딕 L" pitchFamily="18" charset="-127"/>
                <a:cs typeface="좋은고딕 140"/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452265" y="4901565"/>
              <a:ext cx="941162" cy="179613"/>
            </a:xfrm>
            <a:prstGeom prst="rect">
              <a:avLst/>
            </a:prstGeom>
            <a:solidFill>
              <a:srgbClr val="B7CFDB"/>
            </a:solidFill>
            <a:ln w="25400" cap="flat" cmpd="sng" algn="ctr">
              <a:noFill/>
              <a:prstDash val="solid"/>
            </a:ln>
            <a:effectLst>
              <a:outerShdw dist="25400" dir="16200000" rotWithShape="0">
                <a:srgbClr val="749FBA"/>
              </a:outerShdw>
            </a:effectLst>
          </p:spPr>
          <p:txBody>
            <a:bodyPr rtlCol="0" anchor="ctr">
              <a:noAutofit/>
            </a:bodyPr>
            <a:lstStyle/>
            <a:p>
              <a:pPr lvl="0" algn="ctr" latinLnBrk="0">
                <a:buSzPct val="90000"/>
                <a:defRPr/>
              </a:pPr>
              <a:r>
                <a:rPr lang="ko-KR" altLang="en-US" sz="1000" kern="0" dirty="0" smtClean="0">
                  <a:solidFill>
                    <a:sysClr val="windowText" lastClr="000000"/>
                  </a:solidFill>
                  <a:latin typeface="산돌고딕B" pitchFamily="18" charset="-127"/>
                  <a:ea typeface="산돌고딕B" pitchFamily="18" charset="-127"/>
                </a:rPr>
                <a:t>커뮤니케이션</a:t>
              </a:r>
              <a:endParaRPr lang="en-US" altLang="ko-KR" sz="1000" kern="0" dirty="0" smtClean="0">
                <a:solidFill>
                  <a:sysClr val="windowText" lastClr="000000"/>
                </a:solidFill>
                <a:latin typeface="산돌고딕B" pitchFamily="18" charset="-127"/>
                <a:ea typeface="산돌고딕B" pitchFamily="18" charset="-127"/>
              </a:endParaRPr>
            </a:p>
          </p:txBody>
        </p:sp>
      </p:grpSp>
      <p:grpSp>
        <p:nvGrpSpPr>
          <p:cNvPr id="97" name="그룹 211"/>
          <p:cNvGrpSpPr/>
          <p:nvPr/>
        </p:nvGrpSpPr>
        <p:grpSpPr>
          <a:xfrm>
            <a:off x="5249577" y="4391533"/>
            <a:ext cx="1006227" cy="551681"/>
            <a:chOff x="452265" y="4901565"/>
            <a:chExt cx="941162" cy="527924"/>
          </a:xfrm>
        </p:grpSpPr>
        <p:sp>
          <p:nvSpPr>
            <p:cNvPr id="98" name="직사각형 97"/>
            <p:cNvSpPr/>
            <p:nvPr/>
          </p:nvSpPr>
          <p:spPr>
            <a:xfrm>
              <a:off x="452265" y="5073920"/>
              <a:ext cx="941162" cy="355569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>
              <a:outerShdw dist="12700" dir="5400000" algn="t" rotWithShape="0">
                <a:srgbClr val="AEC9D6"/>
              </a:outerShdw>
            </a:effectLst>
          </p:spPr>
          <p:txBody>
            <a:bodyPr tIns="72000" rtlCol="0" anchor="b" anchorCtr="0">
              <a:noAutofit/>
            </a:bodyPr>
            <a:lstStyle/>
            <a:p>
              <a:pPr marL="78328" indent="-78328" defTabSz="1057555" eaLnBrk="0" latinLnBrk="0" hangingPunct="0">
                <a:lnSpc>
                  <a:spcPct val="110000"/>
                </a:lnSpc>
                <a:buClr>
                  <a:sysClr val="windowText" lastClr="000000"/>
                </a:buClr>
                <a:buSzPct val="100000"/>
                <a:defRPr/>
              </a:pPr>
              <a:endPara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산돌고딕 L" pitchFamily="18" charset="-127"/>
                <a:ea typeface="산돌고딕 L" pitchFamily="18" charset="-127"/>
                <a:cs typeface="좋은고딕 140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452265" y="4901565"/>
              <a:ext cx="941162" cy="179613"/>
            </a:xfrm>
            <a:prstGeom prst="rect">
              <a:avLst/>
            </a:prstGeom>
            <a:solidFill>
              <a:srgbClr val="B7CFDB"/>
            </a:solidFill>
            <a:ln w="25400" cap="flat" cmpd="sng" algn="ctr">
              <a:noFill/>
              <a:prstDash val="solid"/>
            </a:ln>
            <a:effectLst>
              <a:outerShdw dist="25400" dir="16200000" rotWithShape="0">
                <a:srgbClr val="749FBA"/>
              </a:outerShdw>
            </a:effectLst>
          </p:spPr>
          <p:txBody>
            <a:bodyPr rtlCol="0" anchor="ctr">
              <a:noAutofit/>
            </a:bodyPr>
            <a:lstStyle/>
            <a:p>
              <a:pPr lvl="0" algn="ctr" latinLnBrk="0">
                <a:buSzPct val="90000"/>
                <a:defRPr/>
              </a:pPr>
              <a:r>
                <a:rPr lang="ko-KR" altLang="en-US" sz="1000" kern="0" dirty="0" smtClean="0">
                  <a:solidFill>
                    <a:sysClr val="windowText" lastClr="000000"/>
                  </a:solidFill>
                  <a:latin typeface="산돌고딕B" pitchFamily="18" charset="-127"/>
                  <a:ea typeface="산돌고딕B" pitchFamily="18" charset="-127"/>
                </a:rPr>
                <a:t>모니터링</a:t>
              </a:r>
              <a:endParaRPr lang="en-US" altLang="ko-KR" sz="1000" kern="0" dirty="0" smtClean="0">
                <a:solidFill>
                  <a:sysClr val="windowText" lastClr="000000"/>
                </a:solidFill>
                <a:latin typeface="산돌고딕B" pitchFamily="18" charset="-127"/>
                <a:ea typeface="산돌고딕B" pitchFamily="18" charset="-127"/>
              </a:endParaRPr>
            </a:p>
          </p:txBody>
        </p:sp>
      </p:grpSp>
      <p:sp>
        <p:nvSpPr>
          <p:cNvPr id="100" name="직사각형 99"/>
          <p:cNvSpPr/>
          <p:nvPr/>
        </p:nvSpPr>
        <p:spPr>
          <a:xfrm>
            <a:off x="5233069" y="4546984"/>
            <a:ext cx="1015095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8328" lvl="0" indent="-78328" algn="ctr" defTabSz="1057555" eaLnBrk="0" latinLnBrk="0" hangingPunct="0">
              <a:lnSpc>
                <a:spcPct val="110000"/>
              </a:lnSpc>
              <a:buClr>
                <a:sysClr val="windowText" lastClr="000000"/>
              </a:buClr>
              <a:buSzPct val="100000"/>
              <a:defRPr/>
            </a:pP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전자정부 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marL="78328" lvl="0" indent="-78328" algn="ctr" defTabSz="1057555" eaLnBrk="0" latinLnBrk="0" hangingPunct="0">
              <a:lnSpc>
                <a:spcPct val="110000"/>
              </a:lnSpc>
              <a:buClr>
                <a:sysClr val="windowText" lastClr="000000"/>
              </a:buClr>
              <a:buSzPct val="100000"/>
              <a:defRPr/>
            </a:pP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900" dirty="0" err="1" smtClean="0">
                <a:latin typeface="맑은 고딕" pitchFamily="50" charset="-127"/>
                <a:ea typeface="맑은 고딕" pitchFamily="50" charset="-127"/>
              </a:rPr>
              <a:t>InfraRED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기반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3007804" y="4565154"/>
            <a:ext cx="1008112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8328" lvl="0" indent="-78328" algn="ctr" defTabSz="1057555" eaLnBrk="0" latinLnBrk="0" hangingPunct="0">
              <a:lnSpc>
                <a:spcPct val="110000"/>
              </a:lnSpc>
              <a:buClr>
                <a:sysClr val="windowText" lastClr="000000"/>
              </a:buClr>
              <a:buSzPct val="100000"/>
              <a:defRPr/>
            </a:pP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전자정부 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marL="78328" lvl="0" indent="-78328" algn="ctr" defTabSz="1057555" eaLnBrk="0" latinLnBrk="0" hangingPunct="0">
              <a:lnSpc>
                <a:spcPct val="110000"/>
              </a:lnSpc>
              <a:buClr>
                <a:sysClr val="windowText" lastClr="000000"/>
              </a:buClr>
              <a:buSzPct val="100000"/>
              <a:defRPr/>
            </a:pP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솔루션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02" name="그룹 211"/>
          <p:cNvGrpSpPr/>
          <p:nvPr/>
        </p:nvGrpSpPr>
        <p:grpSpPr>
          <a:xfrm>
            <a:off x="4128690" y="4391533"/>
            <a:ext cx="1006227" cy="551681"/>
            <a:chOff x="452265" y="4901565"/>
            <a:chExt cx="941162" cy="527924"/>
          </a:xfrm>
        </p:grpSpPr>
        <p:sp>
          <p:nvSpPr>
            <p:cNvPr id="103" name="직사각형 102"/>
            <p:cNvSpPr/>
            <p:nvPr/>
          </p:nvSpPr>
          <p:spPr>
            <a:xfrm>
              <a:off x="452265" y="5073920"/>
              <a:ext cx="941162" cy="355569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25400" cap="flat" cmpd="sng" algn="ctr">
              <a:noFill/>
              <a:prstDash val="solid"/>
            </a:ln>
            <a:effectLst>
              <a:outerShdw dist="12700" dir="5400000" algn="t" rotWithShape="0">
                <a:srgbClr val="AEC9D6"/>
              </a:outerShdw>
            </a:effectLst>
          </p:spPr>
          <p:txBody>
            <a:bodyPr tIns="72000" rtlCol="0" anchor="b" anchorCtr="0">
              <a:noAutofit/>
            </a:bodyPr>
            <a:lstStyle/>
            <a:p>
              <a:pPr marL="78328" indent="-78328" defTabSz="1057555" eaLnBrk="0" latinLnBrk="0" hangingPunct="0">
                <a:lnSpc>
                  <a:spcPct val="110000"/>
                </a:lnSpc>
                <a:buClr>
                  <a:sysClr val="windowText" lastClr="000000"/>
                </a:buClr>
                <a:buSzPct val="100000"/>
                <a:defRPr/>
              </a:pPr>
              <a:endPara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산돌고딕 L" pitchFamily="18" charset="-127"/>
                <a:ea typeface="산돌고딕 L" pitchFamily="18" charset="-127"/>
                <a:cs typeface="좋은고딕 140"/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452265" y="4901565"/>
              <a:ext cx="941162" cy="179613"/>
            </a:xfrm>
            <a:prstGeom prst="rect">
              <a:avLst/>
            </a:prstGeom>
            <a:solidFill>
              <a:srgbClr val="B7CFDB"/>
            </a:solidFill>
            <a:ln w="25400" cap="flat" cmpd="sng" algn="ctr">
              <a:noFill/>
              <a:prstDash val="solid"/>
            </a:ln>
            <a:effectLst>
              <a:outerShdw dist="25400" dir="16200000" rotWithShape="0">
                <a:srgbClr val="749FBA"/>
              </a:outerShdw>
            </a:effectLst>
          </p:spPr>
          <p:txBody>
            <a:bodyPr rtlCol="0" anchor="ctr">
              <a:noAutofit/>
            </a:bodyPr>
            <a:lstStyle/>
            <a:p>
              <a:pPr lvl="0" algn="ctr" latinLnBrk="0">
                <a:buSzPct val="90000"/>
                <a:defRPr/>
              </a:pPr>
              <a:r>
                <a:rPr lang="ko-KR" altLang="en-US" sz="1000" kern="0" dirty="0" smtClean="0">
                  <a:solidFill>
                    <a:sysClr val="windowText" lastClr="000000"/>
                  </a:solidFill>
                  <a:latin typeface="산돌고딕B" pitchFamily="18" charset="-127"/>
                  <a:ea typeface="산돌고딕B" pitchFamily="18" charset="-127"/>
                </a:rPr>
                <a:t>배치 관리</a:t>
              </a:r>
              <a:endParaRPr lang="en-US" altLang="ko-KR" sz="1000" kern="0" dirty="0" smtClean="0">
                <a:solidFill>
                  <a:sysClr val="windowText" lastClr="000000"/>
                </a:solidFill>
                <a:latin typeface="산돌고딕B" pitchFamily="18" charset="-127"/>
                <a:ea typeface="산돌고딕B" pitchFamily="18" charset="-127"/>
              </a:endParaRPr>
            </a:p>
          </p:txBody>
        </p:sp>
      </p:grpSp>
      <p:sp>
        <p:nvSpPr>
          <p:cNvPr id="105" name="직사각형 104"/>
          <p:cNvSpPr/>
          <p:nvPr/>
        </p:nvSpPr>
        <p:spPr>
          <a:xfrm>
            <a:off x="4131357" y="4552553"/>
            <a:ext cx="1008112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8328" lvl="0" indent="-78328" algn="ctr" defTabSz="1057555" eaLnBrk="0" latinLnBrk="0" hangingPunct="0">
              <a:lnSpc>
                <a:spcPct val="110000"/>
              </a:lnSpc>
              <a:buClr>
                <a:sysClr val="windowText" lastClr="000000"/>
              </a:buClr>
              <a:buSzPct val="100000"/>
              <a:defRPr/>
            </a:pP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전자정부 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marL="78328" lvl="0" indent="-78328" algn="ctr" defTabSz="1057555" eaLnBrk="0" latinLnBrk="0" hangingPunct="0">
              <a:lnSpc>
                <a:spcPct val="110000"/>
              </a:lnSpc>
              <a:buClr>
                <a:sysClr val="windowText" lastClr="000000"/>
              </a:buClr>
              <a:buSzPct val="100000"/>
              <a:defRPr/>
            </a:pP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솔루션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6" name="직선 화살표 연결선 89"/>
          <p:cNvCxnSpPr>
            <a:stCxn id="110" idx="4"/>
            <a:endCxn id="92" idx="7"/>
          </p:cNvCxnSpPr>
          <p:nvPr/>
        </p:nvCxnSpPr>
        <p:spPr bwMode="auto">
          <a:xfrm rot="5400000">
            <a:off x="4794289" y="4540743"/>
            <a:ext cx="426932" cy="123235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arrow" w="med" len="med"/>
            <a:tailEnd type="none"/>
          </a:ln>
          <a:effectLst/>
        </p:spPr>
      </p:cxnSp>
      <p:cxnSp>
        <p:nvCxnSpPr>
          <p:cNvPr id="107" name="직선 화살표 연결선 89"/>
          <p:cNvCxnSpPr>
            <a:stCxn id="86" idx="0"/>
            <a:endCxn id="108" idx="4"/>
          </p:cNvCxnSpPr>
          <p:nvPr/>
        </p:nvCxnSpPr>
        <p:spPr bwMode="auto">
          <a:xfrm rot="5400000" flipH="1" flipV="1">
            <a:off x="3782641" y="4877545"/>
            <a:ext cx="420181" cy="547429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108" name="타원 107"/>
          <p:cNvSpPr/>
          <p:nvPr/>
        </p:nvSpPr>
        <p:spPr>
          <a:xfrm>
            <a:off x="4243586" y="4895449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/>
          <p:cNvSpPr/>
          <p:nvPr/>
        </p:nvSpPr>
        <p:spPr>
          <a:xfrm>
            <a:off x="5889104" y="5344641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/>
          <p:cNvSpPr/>
          <p:nvPr/>
        </p:nvSpPr>
        <p:spPr>
          <a:xfrm>
            <a:off x="5601072" y="4897735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타원 110"/>
          <p:cNvSpPr/>
          <p:nvPr/>
        </p:nvSpPr>
        <p:spPr>
          <a:xfrm>
            <a:off x="5891010" y="4903068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2" name="직선 화살표 연결선 89"/>
          <p:cNvCxnSpPr>
            <a:stCxn id="111" idx="3"/>
            <a:endCxn id="113" idx="0"/>
          </p:cNvCxnSpPr>
          <p:nvPr/>
        </p:nvCxnSpPr>
        <p:spPr bwMode="auto">
          <a:xfrm>
            <a:off x="5897705" y="4942092"/>
            <a:ext cx="2448" cy="380072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113" name="타원 112"/>
          <p:cNvSpPr/>
          <p:nvPr/>
        </p:nvSpPr>
        <p:spPr>
          <a:xfrm>
            <a:off x="5877293" y="5322164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4" name="직선 화살표 연결선 89"/>
          <p:cNvCxnSpPr>
            <a:stCxn id="39" idx="3"/>
            <a:endCxn id="115" idx="1"/>
          </p:cNvCxnSpPr>
          <p:nvPr/>
        </p:nvCxnSpPr>
        <p:spPr bwMode="auto">
          <a:xfrm>
            <a:off x="4668157" y="2629049"/>
            <a:ext cx="221436" cy="1716081"/>
          </a:xfrm>
          <a:prstGeom prst="bentConnector2">
            <a:avLst/>
          </a:prstGeom>
          <a:solidFill>
            <a:schemeClr val="accent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5" name="타원 114"/>
          <p:cNvSpPr/>
          <p:nvPr/>
        </p:nvSpPr>
        <p:spPr>
          <a:xfrm>
            <a:off x="4882898" y="4338435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/>
          <p:cNvSpPr/>
          <p:nvPr/>
        </p:nvSpPr>
        <p:spPr>
          <a:xfrm>
            <a:off x="4121671" y="4153272"/>
            <a:ext cx="7920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1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Check Out</a:t>
            </a:r>
            <a:endParaRPr lang="ko-KR" altLang="en-US" dirty="0"/>
          </a:p>
        </p:txBody>
      </p:sp>
      <p:sp>
        <p:nvSpPr>
          <p:cNvPr id="117" name="직사각형 116"/>
          <p:cNvSpPr/>
          <p:nvPr/>
        </p:nvSpPr>
        <p:spPr>
          <a:xfrm>
            <a:off x="3373016" y="4920496"/>
            <a:ext cx="18002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1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Job Deploy &amp; Monitoring</a:t>
            </a:r>
            <a:endParaRPr lang="ko-KR" altLang="en-US" dirty="0"/>
          </a:p>
        </p:txBody>
      </p:sp>
      <p:sp>
        <p:nvSpPr>
          <p:cNvPr id="118" name="제목 1"/>
          <p:cNvSpPr txBox="1">
            <a:spLocks/>
          </p:cNvSpPr>
          <p:nvPr/>
        </p:nvSpPr>
        <p:spPr>
          <a:xfrm>
            <a:off x="6095999" y="86959"/>
            <a:ext cx="3537521" cy="6937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ko-KR" sz="1600" b="1" i="0" u="none" strike="noStrike" kern="1200" cap="none" spc="-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5. </a:t>
            </a:r>
            <a:r>
              <a:rPr lang="ko-KR" altLang="en-US" sz="1600" b="1" spc="-50" dirty="0" err="1" smtClean="0">
                <a:latin typeface="맑은 고딕" pitchFamily="50" charset="-127"/>
                <a:ea typeface="맑은 고딕" pitchFamily="50" charset="-127"/>
              </a:rPr>
              <a:t>클라우드</a:t>
            </a:r>
            <a:r>
              <a:rPr lang="ko-KR" altLang="en-US" sz="1600" b="1" spc="-50" dirty="0" smtClean="0">
                <a:latin typeface="맑은 고딕" pitchFamily="50" charset="-127"/>
                <a:ea typeface="맑은 고딕" pitchFamily="50" charset="-127"/>
              </a:rPr>
              <a:t> 활용 서비스</a:t>
            </a:r>
            <a:endParaRPr kumimoji="0" lang="ko-KR" altLang="en-US" sz="1600" b="1" i="0" u="none" strike="noStrike" kern="1200" cap="none" spc="-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5.2.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(1/2)</a:t>
            </a:r>
            <a:endParaRPr lang="ko-KR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4488" y="980728"/>
            <a:ext cx="6480720" cy="2489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08584" y="2295974"/>
            <a:ext cx="8363074" cy="4085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6095999" y="86959"/>
            <a:ext cx="3537521" cy="6937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ko-KR" sz="1600" b="1" i="0" u="none" strike="noStrike" kern="1200" cap="none" spc="-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5. </a:t>
            </a:r>
            <a:r>
              <a:rPr lang="ko-KR" altLang="en-US" sz="1600" b="1" spc="-50" dirty="0" err="1" smtClean="0">
                <a:latin typeface="맑은 고딕" pitchFamily="50" charset="-127"/>
                <a:ea typeface="맑은 고딕" pitchFamily="50" charset="-127"/>
              </a:rPr>
              <a:t>클라우드</a:t>
            </a:r>
            <a:r>
              <a:rPr lang="ko-KR" altLang="en-US" sz="1600" b="1" spc="-50" dirty="0" smtClean="0">
                <a:latin typeface="맑은 고딕" pitchFamily="50" charset="-127"/>
                <a:ea typeface="맑은 고딕" pitchFamily="50" charset="-127"/>
              </a:rPr>
              <a:t> 활용 서비스</a:t>
            </a:r>
            <a:endParaRPr kumimoji="0" lang="ko-KR" altLang="en-US" sz="1600" b="1" i="0" u="none" strike="noStrike" kern="1200" cap="none" spc="-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5.2.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(2/2)</a:t>
            </a:r>
            <a:endParaRPr lang="ko-KR" altLang="en-US" dirty="0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6095999" y="86959"/>
            <a:ext cx="3537521" cy="6937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ko-KR" sz="1600" b="1" i="0" u="none" strike="noStrike" kern="1200" cap="none" spc="-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5. </a:t>
            </a:r>
            <a:r>
              <a:rPr lang="ko-KR" altLang="en-US" sz="1600" b="1" spc="-50" dirty="0" err="1" smtClean="0">
                <a:latin typeface="맑은 고딕" pitchFamily="50" charset="-127"/>
                <a:ea typeface="맑은 고딕" pitchFamily="50" charset="-127"/>
              </a:rPr>
              <a:t>클라우드</a:t>
            </a:r>
            <a:r>
              <a:rPr lang="ko-KR" altLang="en-US" sz="1600" b="1" spc="-50" dirty="0" smtClean="0">
                <a:latin typeface="맑은 고딕" pitchFamily="50" charset="-127"/>
                <a:ea typeface="맑은 고딕" pitchFamily="50" charset="-127"/>
              </a:rPr>
              <a:t> 활용 서비스</a:t>
            </a:r>
            <a:endParaRPr kumimoji="0" lang="ko-KR" altLang="en-US" sz="1600" b="1" i="0" u="none" strike="noStrike" kern="1200" cap="none" spc="-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6159" y="1011368"/>
            <a:ext cx="8789804" cy="5370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5.3. </a:t>
            </a:r>
            <a:r>
              <a:rPr lang="ko-KR" altLang="en-US" dirty="0" smtClean="0"/>
              <a:t>사물인터넷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IoT</a:t>
            </a:r>
            <a:r>
              <a:rPr lang="en-US" altLang="ko-KR" dirty="0" smtClean="0"/>
              <a:t> : Internet of Thing) (1/3)</a:t>
            </a:r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095999" y="86959"/>
            <a:ext cx="3537521" cy="6937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ko-KR" sz="1600" b="1" i="0" u="none" strike="noStrike" kern="1200" cap="none" spc="-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5. </a:t>
            </a:r>
            <a:r>
              <a:rPr lang="ko-KR" altLang="en-US" sz="1600" b="1" spc="-50" dirty="0" err="1" smtClean="0">
                <a:latin typeface="맑은 고딕" pitchFamily="50" charset="-127"/>
                <a:ea typeface="맑은 고딕" pitchFamily="50" charset="-127"/>
              </a:rPr>
              <a:t>클라우드</a:t>
            </a:r>
            <a:r>
              <a:rPr lang="ko-KR" altLang="en-US" sz="1600" b="1" spc="-50" dirty="0" smtClean="0">
                <a:latin typeface="맑은 고딕" pitchFamily="50" charset="-127"/>
                <a:ea typeface="맑은 고딕" pitchFamily="50" charset="-127"/>
              </a:rPr>
              <a:t> 활용 서비스</a:t>
            </a:r>
            <a:endParaRPr kumimoji="0" lang="ko-KR" altLang="en-US" sz="1600" b="1" i="0" u="none" strike="noStrike" kern="1200" cap="none" spc="-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t="15338" b="5129"/>
          <a:stretch>
            <a:fillRect/>
          </a:stretch>
        </p:blipFill>
        <p:spPr bwMode="auto">
          <a:xfrm>
            <a:off x="1016943" y="1753267"/>
            <a:ext cx="7848872" cy="4671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16496" y="980728"/>
            <a:ext cx="90180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인간과 사물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서비스 세 가지 분산된 환경 요소에 대해 인간의 명시적 개입 없이 상호 협력적으로 </a:t>
            </a:r>
            <a:r>
              <a:rPr lang="ko-KR" altLang="en-US" dirty="0" err="1" smtClean="0"/>
              <a:t>센싱</a:t>
            </a:r>
            <a:r>
              <a:rPr lang="en-US" altLang="ko-KR" dirty="0" smtClean="0"/>
              <a:t>, </a:t>
            </a:r>
            <a:r>
              <a:rPr lang="ko-KR" altLang="en-US" dirty="0" smtClean="0"/>
              <a:t>네트워킹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정보 처리 등 지능적 관계를 형성하는 사물 공간 </a:t>
            </a:r>
            <a:r>
              <a:rPr lang="ko-KR" altLang="en-US" dirty="0" err="1" smtClean="0"/>
              <a:t>연결망</a:t>
            </a:r>
            <a:endParaRPr lang="ko-KR" altLang="en-US" dirty="0" smtClean="0"/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1.1. </a:t>
            </a:r>
            <a:r>
              <a:rPr lang="ko-KR" altLang="en-US" dirty="0" smtClean="0"/>
              <a:t>환경 변화 </a:t>
            </a:r>
            <a:r>
              <a:rPr lang="en-US" altLang="ko-KR" dirty="0" smtClean="0"/>
              <a:t>&amp; </a:t>
            </a:r>
            <a:r>
              <a:rPr lang="ko-KR" altLang="en-US" dirty="0" err="1" smtClean="0"/>
              <a:t>트렌드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(3/3)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en-US" altLang="ko-KR" sz="1800" dirty="0" smtClean="0"/>
              <a:t>2014 IT </a:t>
            </a:r>
            <a:r>
              <a:rPr lang="ko-KR" altLang="en-US" sz="1800" dirty="0" smtClean="0"/>
              <a:t>기술전망 </a:t>
            </a:r>
            <a:r>
              <a:rPr lang="en-US" altLang="ko-KR" sz="1800" dirty="0" smtClean="0"/>
              <a:t>(Gartner 2013.10)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6095999" y="86959"/>
            <a:ext cx="3537521" cy="6937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1. </a:t>
            </a:r>
            <a:r>
              <a:rPr lang="ko-KR" altLang="en-US" sz="1600" b="1" spc="-50" dirty="0" err="1" smtClean="0">
                <a:latin typeface="맑은 고딕" pitchFamily="50" charset="-127"/>
                <a:ea typeface="맑은 고딕" pitchFamily="50" charset="-127"/>
                <a:cs typeface="+mj-cs"/>
              </a:rPr>
              <a:t>클라우드</a:t>
            </a:r>
            <a:r>
              <a:rPr lang="ko-KR" altLang="en-US" sz="1600" b="1" spc="-50" dirty="0" smtClean="0">
                <a:latin typeface="맑은 고딕" pitchFamily="50" charset="-127"/>
                <a:ea typeface="맑은 고딕" pitchFamily="50" charset="-127"/>
                <a:cs typeface="+mj-cs"/>
              </a:rPr>
              <a:t> 컴퓨팅 개요</a:t>
            </a:r>
            <a:endParaRPr kumimoji="0" lang="ko-KR" altLang="en-US" sz="1600" b="1" i="0" u="none" strike="noStrike" kern="1200" cap="none" spc="-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4568" y="3717365"/>
            <a:ext cx="7776864" cy="2735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그룹 6"/>
          <p:cNvGrpSpPr/>
          <p:nvPr/>
        </p:nvGrpSpPr>
        <p:grpSpPr>
          <a:xfrm>
            <a:off x="995961" y="1082242"/>
            <a:ext cx="7917479" cy="2562782"/>
            <a:chOff x="491905" y="991482"/>
            <a:chExt cx="7917479" cy="2562782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t="2871" b="4534"/>
            <a:stretch>
              <a:fillRect/>
            </a:stretch>
          </p:blipFill>
          <p:spPr bwMode="auto">
            <a:xfrm>
              <a:off x="491905" y="1048737"/>
              <a:ext cx="5109167" cy="2448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817096" y="991482"/>
              <a:ext cx="2592288" cy="25627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52550" y="1646952"/>
            <a:ext cx="7173813" cy="387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8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24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5.3. </a:t>
            </a:r>
            <a:r>
              <a:rPr lang="ko-KR" altLang="en-US" dirty="0" smtClean="0"/>
              <a:t>사물인터넷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IoT</a:t>
            </a:r>
            <a:r>
              <a:rPr lang="en-US" altLang="ko-KR" dirty="0" smtClean="0"/>
              <a:t> : Internet of Thing) (2/3)</a:t>
            </a:r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095999" y="86959"/>
            <a:ext cx="3537521" cy="6937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ko-KR" sz="1600" b="1" i="0" u="none" strike="noStrike" kern="1200" cap="none" spc="-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5. </a:t>
            </a:r>
            <a:r>
              <a:rPr lang="ko-KR" altLang="en-US" sz="1600" b="1" spc="-50" dirty="0" err="1" smtClean="0">
                <a:latin typeface="맑은 고딕" pitchFamily="50" charset="-127"/>
                <a:ea typeface="맑은 고딕" pitchFamily="50" charset="-127"/>
              </a:rPr>
              <a:t>클라우드</a:t>
            </a:r>
            <a:r>
              <a:rPr lang="ko-KR" altLang="en-US" sz="1600" b="1" spc="-50" dirty="0" smtClean="0">
                <a:latin typeface="맑은 고딕" pitchFamily="50" charset="-127"/>
                <a:ea typeface="맑은 고딕" pitchFamily="50" charset="-127"/>
              </a:rPr>
              <a:t> 활용 서비스</a:t>
            </a:r>
            <a:endParaRPr kumimoji="0" lang="ko-KR" altLang="en-US" sz="1600" b="1" i="0" u="none" strike="noStrike" kern="1200" cap="none" spc="-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6496" y="3670044"/>
            <a:ext cx="4727327" cy="2711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17351" y="1052736"/>
            <a:ext cx="2725617" cy="2213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" name="그룹 13"/>
          <p:cNvGrpSpPr/>
          <p:nvPr/>
        </p:nvGrpSpPr>
        <p:grpSpPr>
          <a:xfrm>
            <a:off x="4952999" y="980729"/>
            <a:ext cx="4481513" cy="2736304"/>
            <a:chOff x="560512" y="2710061"/>
            <a:chExt cx="4913784" cy="3009701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 b="58847"/>
            <a:stretch>
              <a:fillRect/>
            </a:stretch>
          </p:blipFill>
          <p:spPr bwMode="auto">
            <a:xfrm>
              <a:off x="560512" y="2710061"/>
              <a:ext cx="4913784" cy="15110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 t="48117" b="36059"/>
            <a:stretch>
              <a:fillRect/>
            </a:stretch>
          </p:blipFill>
          <p:spPr bwMode="auto">
            <a:xfrm>
              <a:off x="560512" y="4177655"/>
              <a:ext cx="4913784" cy="581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 t="73280"/>
            <a:stretch>
              <a:fillRect/>
            </a:stretch>
          </p:blipFill>
          <p:spPr bwMode="auto">
            <a:xfrm>
              <a:off x="560512" y="4738687"/>
              <a:ext cx="4913784" cy="981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28664" y="962550"/>
            <a:ext cx="7505849" cy="5419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5.3. </a:t>
            </a:r>
            <a:r>
              <a:rPr lang="ko-KR" altLang="en-US" dirty="0" smtClean="0"/>
              <a:t>사물인터넷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IoT</a:t>
            </a:r>
            <a:r>
              <a:rPr lang="en-US" altLang="ko-KR" dirty="0" smtClean="0"/>
              <a:t> : Internet of Thing) (3/3)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 l="4641" r="5302"/>
          <a:stretch>
            <a:fillRect/>
          </a:stretch>
        </p:blipFill>
        <p:spPr bwMode="auto">
          <a:xfrm>
            <a:off x="344487" y="1556792"/>
            <a:ext cx="9249693" cy="3824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16496" y="6012418"/>
            <a:ext cx="8784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IoT</a:t>
            </a:r>
            <a:r>
              <a:rPr lang="en-US" altLang="ko-KR" dirty="0" smtClean="0"/>
              <a:t> </a:t>
            </a:r>
            <a:r>
              <a:rPr lang="ko-KR" altLang="en-US" dirty="0" smtClean="0"/>
              <a:t>관련 동영상 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3"/>
              </a:rPr>
              <a:t>http://www.facebook.com/video/video.php?v=493031727403966</a:t>
            </a: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6095999" y="86959"/>
            <a:ext cx="3537521" cy="6937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ko-KR" sz="1600" b="1" i="0" u="none" strike="noStrike" kern="1200" cap="none" spc="-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5. </a:t>
            </a:r>
            <a:r>
              <a:rPr lang="ko-KR" altLang="en-US" sz="1600" b="1" spc="-50" dirty="0" err="1" smtClean="0">
                <a:latin typeface="맑은 고딕" pitchFamily="50" charset="-127"/>
                <a:ea typeface="맑은 고딕" pitchFamily="50" charset="-127"/>
              </a:rPr>
              <a:t>클라우드</a:t>
            </a:r>
            <a:r>
              <a:rPr lang="ko-KR" altLang="en-US" sz="1600" b="1" spc="-50" dirty="0" smtClean="0">
                <a:latin typeface="맑은 고딕" pitchFamily="50" charset="-127"/>
                <a:ea typeface="맑은 고딕" pitchFamily="50" charset="-127"/>
              </a:rPr>
              <a:t> 활용 서비스</a:t>
            </a:r>
            <a:endParaRPr kumimoji="0" lang="ko-KR" altLang="en-US" sz="1600" b="1" i="0" u="none" strike="noStrike" kern="1200" cap="none" spc="-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5.4. Open Source (1/2)</a:t>
            </a:r>
            <a:endParaRPr lang="ko-KR" altLang="en-US" dirty="0"/>
          </a:p>
        </p:txBody>
      </p:sp>
      <p:pic>
        <p:nvPicPr>
          <p:cNvPr id="3" name="그림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3965" y="1100223"/>
            <a:ext cx="8316924" cy="5123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6095999" y="86959"/>
            <a:ext cx="3537521" cy="6937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ko-KR" sz="1600" b="1" i="0" u="none" strike="noStrike" kern="1200" cap="none" spc="-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5. </a:t>
            </a:r>
            <a:r>
              <a:rPr lang="ko-KR" altLang="en-US" sz="1600" b="1" spc="-50" dirty="0" err="1" smtClean="0">
                <a:latin typeface="맑은 고딕" pitchFamily="50" charset="-127"/>
                <a:ea typeface="맑은 고딕" pitchFamily="50" charset="-127"/>
              </a:rPr>
              <a:t>클라우드</a:t>
            </a:r>
            <a:r>
              <a:rPr lang="ko-KR" altLang="en-US" sz="1600" b="1" spc="-50" dirty="0" smtClean="0">
                <a:latin typeface="맑은 고딕" pitchFamily="50" charset="-127"/>
                <a:ea typeface="맑은 고딕" pitchFamily="50" charset="-127"/>
              </a:rPr>
              <a:t> 활용 서비스</a:t>
            </a:r>
            <a:endParaRPr kumimoji="0" lang="ko-KR" altLang="en-US" sz="1600" b="1" i="0" u="none" strike="noStrike" kern="1200" cap="none" spc="-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5.4. Open API, API G/W (2/2)</a:t>
            </a:r>
            <a:endParaRPr lang="ko-KR" altLang="en-US" dirty="0"/>
          </a:p>
        </p:txBody>
      </p:sp>
      <p:sp>
        <p:nvSpPr>
          <p:cNvPr id="3" name="Isosceles Triangle 47"/>
          <p:cNvSpPr/>
          <p:nvPr/>
        </p:nvSpPr>
        <p:spPr>
          <a:xfrm rot="16200000">
            <a:off x="596307" y="2673128"/>
            <a:ext cx="4752950" cy="2808309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0">
                <a:srgbClr val="0064AF">
                  <a:tint val="66000"/>
                  <a:satMod val="160000"/>
                </a:srgbClr>
              </a:gs>
              <a:gs pos="19000">
                <a:srgbClr val="0064AF">
                  <a:tint val="44500"/>
                  <a:satMod val="160000"/>
                </a:srgbClr>
              </a:gs>
              <a:gs pos="95000">
                <a:srgbClr val="FFFFFF"/>
              </a:gs>
            </a:gsLst>
            <a:lin ang="54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465888" y="1872233"/>
            <a:ext cx="2951607" cy="1124719"/>
            <a:chOff x="6255143" y="1700808"/>
            <a:chExt cx="2895600" cy="830997"/>
          </a:xfrm>
        </p:grpSpPr>
        <p:sp>
          <p:nvSpPr>
            <p:cNvPr id="5" name="Oval 20"/>
            <p:cNvSpPr/>
            <p:nvPr/>
          </p:nvSpPr>
          <p:spPr>
            <a:xfrm>
              <a:off x="6255143" y="1700808"/>
              <a:ext cx="949743" cy="830997"/>
            </a:xfrm>
            <a:prstGeom prst="ellipse">
              <a:avLst/>
            </a:prstGeom>
            <a:gradFill flip="none" rotWithShape="1">
              <a:gsLst>
                <a:gs pos="52000">
                  <a:srgbClr val="0064AF">
                    <a:tint val="66000"/>
                    <a:satMod val="160000"/>
                  </a:srgbClr>
                </a:gs>
                <a:gs pos="95000">
                  <a:srgbClr val="0064AF">
                    <a:tint val="44500"/>
                    <a:satMod val="160000"/>
                  </a:srgbClr>
                </a:gs>
                <a:gs pos="100000">
                  <a:srgbClr val="0064AF">
                    <a:tint val="23500"/>
                    <a:satMod val="160000"/>
                  </a:srgbClr>
                </a:gs>
              </a:gsLst>
              <a:lin ang="0" scaled="1"/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753200" y="1700808"/>
              <a:ext cx="2397543" cy="830997"/>
            </a:xfrm>
            <a:prstGeom prst="rect">
              <a:avLst/>
            </a:prstGeom>
            <a:gradFill flip="none" rotWithShape="1">
              <a:gsLst>
                <a:gs pos="0">
                  <a:srgbClr val="0064AF">
                    <a:tint val="66000"/>
                    <a:satMod val="160000"/>
                  </a:srgbClr>
                </a:gs>
                <a:gs pos="50000">
                  <a:srgbClr val="0064AF">
                    <a:tint val="44500"/>
                    <a:satMod val="160000"/>
                  </a:srgbClr>
                </a:gs>
                <a:gs pos="100000">
                  <a:srgbClr val="0064AF">
                    <a:tint val="23500"/>
                    <a:satMod val="160000"/>
                  </a:srgbClr>
                </a:gs>
              </a:gsLst>
              <a:lin ang="0" scaled="1"/>
              <a:tileRect/>
            </a:gradFill>
          </p:spPr>
          <p:txBody>
            <a:bodyPr wrap="square" rtlCol="0" anchor="ctr">
              <a:noAutofit/>
            </a:bodyPr>
            <a:lstStyle/>
            <a:p>
              <a:pPr marL="225425" lvl="0">
                <a:defRPr/>
              </a:pPr>
              <a:endParaRPr lang="en-US" sz="1600" kern="0" dirty="0" smtClea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8625408" y="1935971"/>
            <a:ext cx="587731" cy="746325"/>
            <a:chOff x="444696" y="5058253"/>
            <a:chExt cx="587731" cy="746325"/>
          </a:xfrm>
        </p:grpSpPr>
        <p:pic>
          <p:nvPicPr>
            <p:cNvPr id="8" name="Picture 6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44696" y="5058253"/>
              <a:ext cx="587731" cy="732938"/>
            </a:xfrm>
            <a:prstGeom prst="rect">
              <a:avLst/>
            </a:prstGeom>
          </p:spPr>
        </p:pic>
        <p:pic>
          <p:nvPicPr>
            <p:cNvPr id="9" name="Picture 65" descr="virtual machine mobility -sec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6596" y="5426514"/>
              <a:ext cx="328996" cy="378064"/>
            </a:xfrm>
            <a:prstGeom prst="rect">
              <a:avLst/>
            </a:prstGeom>
          </p:spPr>
        </p:pic>
      </p:grpSp>
      <p:pic>
        <p:nvPicPr>
          <p:cNvPr id="10" name="Picture 4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1433" y="2013224"/>
            <a:ext cx="439718" cy="567615"/>
          </a:xfrm>
          <a:prstGeom prst="rect">
            <a:avLst/>
          </a:prstGeom>
        </p:spPr>
      </p:pic>
      <p:sp>
        <p:nvSpPr>
          <p:cNvPr id="11" name="Rectangle 75"/>
          <p:cNvSpPr/>
          <p:nvPr/>
        </p:nvSpPr>
        <p:spPr>
          <a:xfrm>
            <a:off x="8625408" y="2656596"/>
            <a:ext cx="648072" cy="236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indent="0" algn="r" defTabSz="342946" fontAlgn="auto" latinLnBrk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 kern="0" dirty="0" smtClean="0">
                <a:solidFill>
                  <a:schemeClr val="bg2">
                    <a:lumMod val="25000"/>
                  </a:schemeClr>
                </a:solidFill>
              </a:rPr>
              <a:t>개발자</a:t>
            </a:r>
            <a:endParaRPr lang="en-US" altLang="en-US" sz="1200" b="1" kern="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Rectangle 75"/>
          <p:cNvSpPr/>
          <p:nvPr/>
        </p:nvSpPr>
        <p:spPr>
          <a:xfrm>
            <a:off x="7185248" y="2656596"/>
            <a:ext cx="792088" cy="236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indent="0" algn="r" defTabSz="342946" fontAlgn="auto" latinLnBrk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1" kern="0" dirty="0" smtClean="0">
                <a:solidFill>
                  <a:schemeClr val="bg2">
                    <a:lumMod val="25000"/>
                  </a:schemeClr>
                </a:solidFill>
              </a:rPr>
              <a:t>API </a:t>
            </a:r>
            <a:r>
              <a:rPr lang="ko-KR" altLang="en-US" sz="1100" b="1" kern="0" dirty="0" smtClean="0">
                <a:solidFill>
                  <a:schemeClr val="bg2">
                    <a:lumMod val="25000"/>
                  </a:schemeClr>
                </a:solidFill>
              </a:rPr>
              <a:t>서버</a:t>
            </a:r>
            <a:endParaRPr lang="en-US" altLang="en-US" sz="1100" b="1" kern="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13" name="직선 화살표 연결선 89"/>
          <p:cNvCxnSpPr>
            <a:stCxn id="10" idx="3"/>
            <a:endCxn id="8" idx="3"/>
          </p:cNvCxnSpPr>
          <p:nvPr/>
        </p:nvCxnSpPr>
        <p:spPr bwMode="auto">
          <a:xfrm>
            <a:off x="7801151" y="2297032"/>
            <a:ext cx="824257" cy="5408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14" name="직사각형 13"/>
          <p:cNvSpPr/>
          <p:nvPr/>
        </p:nvSpPr>
        <p:spPr>
          <a:xfrm>
            <a:off x="7977336" y="2065041"/>
            <a:ext cx="5934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좋은고딕 140"/>
                <a:sym typeface="Wingdings" pitchFamily="2" charset="2"/>
              </a:rPr>
              <a:t>Deploy</a:t>
            </a:r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7334597" y="2411364"/>
            <a:ext cx="72008" cy="720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5673080" y="4869161"/>
            <a:ext cx="3744415" cy="1124719"/>
            <a:chOff x="6255143" y="1700808"/>
            <a:chExt cx="2895600" cy="830997"/>
          </a:xfrm>
        </p:grpSpPr>
        <p:sp>
          <p:nvSpPr>
            <p:cNvPr id="17" name="Oval 20"/>
            <p:cNvSpPr/>
            <p:nvPr/>
          </p:nvSpPr>
          <p:spPr>
            <a:xfrm>
              <a:off x="6255143" y="1700808"/>
              <a:ext cx="949743" cy="830997"/>
            </a:xfrm>
            <a:prstGeom prst="ellipse">
              <a:avLst/>
            </a:prstGeom>
            <a:gradFill flip="none" rotWithShape="1">
              <a:gsLst>
                <a:gs pos="52000">
                  <a:srgbClr val="0064AF">
                    <a:tint val="66000"/>
                    <a:satMod val="160000"/>
                  </a:srgbClr>
                </a:gs>
                <a:gs pos="95000">
                  <a:srgbClr val="0064AF">
                    <a:tint val="44500"/>
                    <a:satMod val="160000"/>
                  </a:srgbClr>
                </a:gs>
                <a:gs pos="100000">
                  <a:srgbClr val="0064AF">
                    <a:tint val="23500"/>
                    <a:satMod val="160000"/>
                  </a:srgbClr>
                </a:gs>
              </a:gsLst>
              <a:lin ang="0" scaled="1"/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753200" y="1700808"/>
              <a:ext cx="2397543" cy="830997"/>
            </a:xfrm>
            <a:prstGeom prst="rect">
              <a:avLst/>
            </a:prstGeom>
            <a:gradFill flip="none" rotWithShape="1">
              <a:gsLst>
                <a:gs pos="0">
                  <a:srgbClr val="0064AF">
                    <a:tint val="66000"/>
                    <a:satMod val="160000"/>
                  </a:srgbClr>
                </a:gs>
                <a:gs pos="50000">
                  <a:srgbClr val="0064AF">
                    <a:tint val="44500"/>
                    <a:satMod val="160000"/>
                  </a:srgbClr>
                </a:gs>
                <a:gs pos="100000">
                  <a:srgbClr val="0064AF">
                    <a:tint val="23500"/>
                    <a:satMod val="160000"/>
                  </a:srgbClr>
                </a:gs>
              </a:gsLst>
              <a:lin ang="0" scaled="1"/>
              <a:tileRect/>
            </a:gradFill>
          </p:spPr>
          <p:txBody>
            <a:bodyPr wrap="square" rtlCol="0" anchor="ctr">
              <a:noAutofit/>
            </a:bodyPr>
            <a:lstStyle/>
            <a:p>
              <a:pPr marL="225425" lvl="0">
                <a:defRPr/>
              </a:pPr>
              <a:endParaRPr lang="en-US" sz="1600" kern="0" dirty="0" smtClea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5961112" y="4980610"/>
            <a:ext cx="834801" cy="947719"/>
            <a:chOff x="6321152" y="5080025"/>
            <a:chExt cx="834801" cy="947719"/>
          </a:xfrm>
        </p:grpSpPr>
        <p:sp>
          <p:nvSpPr>
            <p:cNvPr id="20" name="Rectangle 75"/>
            <p:cNvSpPr/>
            <p:nvPr/>
          </p:nvSpPr>
          <p:spPr>
            <a:xfrm>
              <a:off x="6321152" y="5647640"/>
              <a:ext cx="834801" cy="3801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0" indent="0" algn="ctr" defTabSz="342946" fontAlgn="auto" latinLnBrk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b="1" kern="0" dirty="0" smtClean="0">
                  <a:solidFill>
                    <a:schemeClr val="bg2">
                      <a:lumMod val="25000"/>
                    </a:schemeClr>
                  </a:solidFill>
                </a:rPr>
                <a:t>마</a:t>
              </a:r>
              <a:r>
                <a:rPr lang="ko-KR" altLang="en-US" sz="1100" b="1" kern="0" dirty="0" err="1" smtClean="0">
                  <a:solidFill>
                    <a:schemeClr val="bg2">
                      <a:lumMod val="25000"/>
                    </a:schemeClr>
                  </a:solidFill>
                </a:rPr>
                <a:t>켓</a:t>
              </a:r>
              <a:r>
                <a:rPr lang="ko-KR" altLang="en-US" sz="1100" b="1" kern="0" dirty="0" smtClean="0">
                  <a:solidFill>
                    <a:schemeClr val="bg2">
                      <a:lumMod val="25000"/>
                    </a:schemeClr>
                  </a:solidFill>
                </a:rPr>
                <a:t> 서비스</a:t>
              </a:r>
              <a:endParaRPr lang="en-US" altLang="en-US" sz="1100" b="1" kern="0" dirty="0" smtClean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21" name="Picture 4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32673" y="5080025"/>
              <a:ext cx="439718" cy="567615"/>
            </a:xfrm>
            <a:prstGeom prst="rect">
              <a:avLst/>
            </a:prstGeom>
          </p:spPr>
        </p:pic>
      </p:grpSp>
      <p:grpSp>
        <p:nvGrpSpPr>
          <p:cNvPr id="22" name="그룹 21"/>
          <p:cNvGrpSpPr/>
          <p:nvPr/>
        </p:nvGrpSpPr>
        <p:grpSpPr>
          <a:xfrm>
            <a:off x="6594536" y="4980610"/>
            <a:ext cx="1152128" cy="947719"/>
            <a:chOff x="6825208" y="5080025"/>
            <a:chExt cx="1152128" cy="947719"/>
          </a:xfrm>
        </p:grpSpPr>
        <p:sp>
          <p:nvSpPr>
            <p:cNvPr id="23" name="Rectangle 75"/>
            <p:cNvSpPr/>
            <p:nvPr/>
          </p:nvSpPr>
          <p:spPr>
            <a:xfrm>
              <a:off x="6825208" y="5647640"/>
              <a:ext cx="1152128" cy="3801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0" indent="0" algn="ctr" defTabSz="342946" fontAlgn="auto" latinLnBrk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b="1" kern="0" dirty="0" smtClean="0">
                  <a:solidFill>
                    <a:schemeClr val="bg2">
                      <a:lumMod val="25000"/>
                    </a:schemeClr>
                  </a:solidFill>
                </a:rPr>
                <a:t>증권정보 </a:t>
              </a:r>
              <a:endParaRPr lang="en-US" altLang="ko-KR" sz="1100" b="1" kern="0" dirty="0" smtClean="0">
                <a:solidFill>
                  <a:schemeClr val="bg2">
                    <a:lumMod val="25000"/>
                  </a:schemeClr>
                </a:solidFill>
              </a:endParaRPr>
            </a:p>
            <a:p>
              <a:pPr marR="0" indent="0" algn="ctr" defTabSz="342946" fontAlgn="auto" latinLnBrk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b="1" kern="0" dirty="0" smtClean="0">
                  <a:solidFill>
                    <a:schemeClr val="bg2">
                      <a:lumMod val="25000"/>
                    </a:schemeClr>
                  </a:solidFill>
                </a:rPr>
                <a:t>서비스</a:t>
              </a:r>
              <a:endParaRPr lang="en-US" altLang="en-US" sz="1100" b="1" kern="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24" name="Picture 4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85868" y="5080025"/>
              <a:ext cx="439718" cy="567615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7545288" y="4980610"/>
            <a:ext cx="834801" cy="947719"/>
            <a:chOff x="7689304" y="5080025"/>
            <a:chExt cx="834801" cy="947719"/>
          </a:xfrm>
        </p:grpSpPr>
        <p:sp>
          <p:nvSpPr>
            <p:cNvPr id="26" name="Rectangle 75"/>
            <p:cNvSpPr/>
            <p:nvPr/>
          </p:nvSpPr>
          <p:spPr>
            <a:xfrm>
              <a:off x="7689304" y="5647640"/>
              <a:ext cx="834801" cy="3801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0" indent="0" algn="ctr" defTabSz="342946" fontAlgn="auto" latinLnBrk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b="1" kern="0" dirty="0" err="1" smtClean="0">
                  <a:solidFill>
                    <a:schemeClr val="bg2">
                      <a:lumMod val="25000"/>
                    </a:schemeClr>
                  </a:solidFill>
                </a:rPr>
                <a:t>빅데이터</a:t>
              </a:r>
              <a:endParaRPr lang="en-US" altLang="ko-KR" sz="1100" b="1" kern="0" dirty="0" smtClean="0">
                <a:solidFill>
                  <a:schemeClr val="bg2">
                    <a:lumMod val="25000"/>
                  </a:schemeClr>
                </a:solidFill>
              </a:endParaRPr>
            </a:p>
            <a:p>
              <a:pPr marR="0" indent="0" algn="ctr" defTabSz="342946" fontAlgn="auto" latinLnBrk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b="1" kern="0" dirty="0" smtClean="0">
                  <a:solidFill>
                    <a:schemeClr val="bg2">
                      <a:lumMod val="25000"/>
                    </a:schemeClr>
                  </a:solidFill>
                </a:rPr>
                <a:t>서비스</a:t>
              </a:r>
              <a:endParaRPr lang="en-US" altLang="en-US" sz="1100" b="1" kern="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27" name="Picture 46"/>
            <p:cNvPicPr>
              <a:picLocks noChangeAspect="1"/>
            </p:cNvPicPr>
            <p:nvPr/>
          </p:nvPicPr>
          <p:blipFill>
            <a:blip r:embed="rId4" cstate="screen">
              <a:grayscl/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72250" y="5080025"/>
              <a:ext cx="439718" cy="567615"/>
            </a:xfrm>
            <a:prstGeom prst="rect">
              <a:avLst/>
            </a:prstGeom>
          </p:spPr>
        </p:pic>
      </p:grpSp>
      <p:grpSp>
        <p:nvGrpSpPr>
          <p:cNvPr id="28" name="그룹 27"/>
          <p:cNvGrpSpPr/>
          <p:nvPr/>
        </p:nvGrpSpPr>
        <p:grpSpPr>
          <a:xfrm>
            <a:off x="6465168" y="3374876"/>
            <a:ext cx="2951607" cy="1124719"/>
            <a:chOff x="6255143" y="1700808"/>
            <a:chExt cx="2895600" cy="830997"/>
          </a:xfrm>
        </p:grpSpPr>
        <p:sp>
          <p:nvSpPr>
            <p:cNvPr id="29" name="Oval 20"/>
            <p:cNvSpPr/>
            <p:nvPr/>
          </p:nvSpPr>
          <p:spPr>
            <a:xfrm>
              <a:off x="6255143" y="1700808"/>
              <a:ext cx="949743" cy="830997"/>
            </a:xfrm>
            <a:prstGeom prst="ellipse">
              <a:avLst/>
            </a:prstGeom>
            <a:gradFill flip="none" rotWithShape="1">
              <a:gsLst>
                <a:gs pos="52000">
                  <a:srgbClr val="0064AF">
                    <a:tint val="66000"/>
                    <a:satMod val="160000"/>
                  </a:srgbClr>
                </a:gs>
                <a:gs pos="95000">
                  <a:srgbClr val="0064AF">
                    <a:tint val="44500"/>
                    <a:satMod val="160000"/>
                  </a:srgbClr>
                </a:gs>
                <a:gs pos="100000">
                  <a:srgbClr val="0064AF">
                    <a:tint val="23500"/>
                    <a:satMod val="160000"/>
                  </a:srgbClr>
                </a:gs>
              </a:gsLst>
              <a:lin ang="0" scaled="1"/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753200" y="1700808"/>
              <a:ext cx="2397543" cy="830997"/>
            </a:xfrm>
            <a:prstGeom prst="rect">
              <a:avLst/>
            </a:prstGeom>
            <a:gradFill flip="none" rotWithShape="1">
              <a:gsLst>
                <a:gs pos="0">
                  <a:srgbClr val="0064AF">
                    <a:tint val="66000"/>
                    <a:satMod val="160000"/>
                  </a:srgbClr>
                </a:gs>
                <a:gs pos="50000">
                  <a:srgbClr val="0064AF">
                    <a:tint val="44500"/>
                    <a:satMod val="160000"/>
                  </a:srgbClr>
                </a:gs>
                <a:gs pos="100000">
                  <a:srgbClr val="0064AF">
                    <a:tint val="23500"/>
                    <a:satMod val="160000"/>
                  </a:srgbClr>
                </a:gs>
              </a:gsLst>
              <a:lin ang="0" scaled="1"/>
              <a:tileRect/>
            </a:gradFill>
          </p:spPr>
          <p:txBody>
            <a:bodyPr wrap="square" rtlCol="0" anchor="ctr">
              <a:noAutofit/>
            </a:bodyPr>
            <a:lstStyle/>
            <a:p>
              <a:pPr marL="225425" lvl="0">
                <a:defRPr/>
              </a:pPr>
              <a:endParaRPr lang="en-US" sz="1600" kern="0" dirty="0" smtClean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31" name="Picture 4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1433" y="3510534"/>
            <a:ext cx="439718" cy="567615"/>
          </a:xfrm>
          <a:prstGeom prst="rect">
            <a:avLst/>
          </a:prstGeom>
        </p:spPr>
      </p:pic>
      <p:sp>
        <p:nvSpPr>
          <p:cNvPr id="32" name="Rectangle 75"/>
          <p:cNvSpPr/>
          <p:nvPr/>
        </p:nvSpPr>
        <p:spPr>
          <a:xfrm>
            <a:off x="6825208" y="4086598"/>
            <a:ext cx="1512168" cy="380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indent="0" algn="ctr" defTabSz="342946" fontAlgn="auto" latinLnBrk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100" b="1" kern="0" dirty="0" smtClean="0">
                <a:solidFill>
                  <a:schemeClr val="bg2">
                    <a:lumMod val="25000"/>
                  </a:schemeClr>
                </a:solidFill>
              </a:rPr>
              <a:t>SOA and</a:t>
            </a:r>
          </a:p>
          <a:p>
            <a:pPr marR="0" indent="0" algn="ctr" defTabSz="342946" fontAlgn="auto" latinLnBrk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100" b="1" kern="0" dirty="0" smtClean="0">
                <a:solidFill>
                  <a:schemeClr val="bg2">
                    <a:lumMod val="25000"/>
                  </a:schemeClr>
                </a:solidFill>
              </a:rPr>
              <a:t>API protocols</a:t>
            </a:r>
            <a:endParaRPr lang="en-US" altLang="en-US" sz="1100" b="1" kern="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3" name="Picture 6" descr="C:\Users\hawjo03\Documents\Presentations\Templates\osa_server_database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25408" y="3563492"/>
            <a:ext cx="575502" cy="575502"/>
          </a:xfrm>
          <a:prstGeom prst="rect">
            <a:avLst/>
          </a:prstGeom>
          <a:noFill/>
        </p:spPr>
      </p:pic>
      <p:sp>
        <p:nvSpPr>
          <p:cNvPr id="34" name="직사각형 33"/>
          <p:cNvSpPr/>
          <p:nvPr/>
        </p:nvSpPr>
        <p:spPr>
          <a:xfrm>
            <a:off x="7996386" y="3686836"/>
            <a:ext cx="4411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또는</a:t>
            </a:r>
            <a:endParaRPr lang="ko-KR" altLang="en-US" dirty="0"/>
          </a:p>
        </p:txBody>
      </p:sp>
      <p:sp>
        <p:nvSpPr>
          <p:cNvPr id="35" name="Rectangle 75"/>
          <p:cNvSpPr/>
          <p:nvPr/>
        </p:nvSpPr>
        <p:spPr>
          <a:xfrm>
            <a:off x="8515300" y="4139556"/>
            <a:ext cx="792088" cy="236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indent="0" algn="ctr" defTabSz="342946" fontAlgn="auto" latinLnBrk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100" b="1" kern="0" dirty="0" smtClean="0">
                <a:solidFill>
                  <a:schemeClr val="bg2">
                    <a:lumMod val="25000"/>
                  </a:schemeClr>
                </a:solidFill>
              </a:rPr>
              <a:t>DBMS</a:t>
            </a:r>
          </a:p>
        </p:txBody>
      </p:sp>
      <p:sp>
        <p:nvSpPr>
          <p:cNvPr id="36" name="직사각형 35"/>
          <p:cNvSpPr/>
          <p:nvPr/>
        </p:nvSpPr>
        <p:spPr bwMode="auto">
          <a:xfrm>
            <a:off x="3008784" y="3280054"/>
            <a:ext cx="2333523" cy="5212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512897" y="3404325"/>
            <a:ext cx="1794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 smtClean="0">
                <a:solidFill>
                  <a:prstClr val="black"/>
                </a:solidFill>
              </a:rPr>
              <a:t>Open API Gateway</a:t>
            </a:r>
            <a:endParaRPr kumimoji="1" lang="en-US" altLang="ko-KR" sz="1400" b="1" dirty="0">
              <a:solidFill>
                <a:prstClr val="black"/>
              </a:solidFill>
            </a:endParaRPr>
          </a:p>
        </p:txBody>
      </p:sp>
      <p:pic>
        <p:nvPicPr>
          <p:cNvPr id="38" name="Picture 26" descr="Solution-implementation-Serv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4768" y="3160421"/>
            <a:ext cx="708179" cy="637893"/>
          </a:xfrm>
          <a:prstGeom prst="rect">
            <a:avLst/>
          </a:prstGeom>
        </p:spPr>
      </p:pic>
      <p:pic>
        <p:nvPicPr>
          <p:cNvPr id="39" name="Picture 86" descr="secure identity - corp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9191" y="5372672"/>
            <a:ext cx="486626" cy="695444"/>
          </a:xfrm>
          <a:prstGeom prst="rect">
            <a:avLst/>
          </a:prstGeom>
          <a:ln>
            <a:noFill/>
          </a:ln>
        </p:spPr>
      </p:pic>
      <p:pic>
        <p:nvPicPr>
          <p:cNvPr id="40" name="Picture 87" descr="Padlock - Supp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2760" y="3588499"/>
            <a:ext cx="496200" cy="488573"/>
          </a:xfrm>
          <a:prstGeom prst="rect">
            <a:avLst/>
          </a:prstGeom>
        </p:spPr>
      </p:pic>
      <p:grpSp>
        <p:nvGrpSpPr>
          <p:cNvPr id="41" name="그룹 40"/>
          <p:cNvGrpSpPr/>
          <p:nvPr/>
        </p:nvGrpSpPr>
        <p:grpSpPr>
          <a:xfrm>
            <a:off x="513678" y="1916833"/>
            <a:ext cx="1775026" cy="4320480"/>
            <a:chOff x="488504" y="1700808"/>
            <a:chExt cx="1775026" cy="4320480"/>
          </a:xfrm>
        </p:grpSpPr>
        <p:sp>
          <p:nvSpPr>
            <p:cNvPr id="42" name="Rectangle 46"/>
            <p:cNvSpPr/>
            <p:nvPr/>
          </p:nvSpPr>
          <p:spPr>
            <a:xfrm>
              <a:off x="488504" y="1700808"/>
              <a:ext cx="1296144" cy="432048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43" name="Picture 2" descr="http://www.mint.com/blog/wp-content/uploads/2010/03/ipad.jpg"/>
            <p:cNvPicPr>
              <a:picLocks noChangeAspect="1" noChangeArrowheads="1"/>
            </p:cNvPicPr>
            <p:nvPr/>
          </p:nvPicPr>
          <p:blipFill>
            <a:blip r:embed="rId9" cstate="screen"/>
            <a:srcRect/>
            <a:stretch>
              <a:fillRect/>
            </a:stretch>
          </p:blipFill>
          <p:spPr bwMode="auto">
            <a:xfrm>
              <a:off x="1597199" y="3501008"/>
              <a:ext cx="512368" cy="634360"/>
            </a:xfrm>
            <a:prstGeom prst="rect">
              <a:avLst/>
            </a:prstGeom>
            <a:noFill/>
          </p:spPr>
        </p:pic>
        <p:pic>
          <p:nvPicPr>
            <p:cNvPr id="44" name="Picture 82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55604" y="3807312"/>
              <a:ext cx="307926" cy="558160"/>
            </a:xfrm>
            <a:prstGeom prst="rect">
              <a:avLst/>
            </a:prstGeom>
          </p:spPr>
        </p:pic>
        <p:grpSp>
          <p:nvGrpSpPr>
            <p:cNvPr id="45" name="그룹 163"/>
            <p:cNvGrpSpPr/>
            <p:nvPr/>
          </p:nvGrpSpPr>
          <p:grpSpPr>
            <a:xfrm>
              <a:off x="848544" y="1844824"/>
              <a:ext cx="545779" cy="1049139"/>
              <a:chOff x="575655" y="1916832"/>
              <a:chExt cx="545779" cy="1049139"/>
            </a:xfrm>
          </p:grpSpPr>
          <p:sp>
            <p:nvSpPr>
              <p:cNvPr id="56" name="Rectangle 75"/>
              <p:cNvSpPr/>
              <p:nvPr/>
            </p:nvSpPr>
            <p:spPr>
              <a:xfrm>
                <a:off x="579117" y="2716672"/>
                <a:ext cx="538855" cy="2492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342946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고객</a:t>
                </a:r>
                <a:endPara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57" name="그룹 57"/>
              <p:cNvGrpSpPr/>
              <p:nvPr/>
            </p:nvGrpSpPr>
            <p:grpSpPr>
              <a:xfrm>
                <a:off x="575655" y="1916832"/>
                <a:ext cx="545779" cy="799838"/>
                <a:chOff x="2639182" y="1196975"/>
                <a:chExt cx="545779" cy="799838"/>
              </a:xfrm>
            </p:grpSpPr>
            <p:pic>
              <p:nvPicPr>
                <p:cNvPr id="58" name="Picture 56"/>
                <p:cNvPicPr>
                  <a:picLocks noChangeAspect="1"/>
                </p:cNvPicPr>
                <p:nvPr/>
              </p:nvPicPr>
              <p:blipFill rotWithShape="1">
                <a:blip r:embed="rId11" cstate="screen">
                  <a:extLst>
                    <a:ext uri="{28A0092B-C50C-407E-A947-70E740481C1C}">
                      <a14:useLocalDpi xmlns=""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2869860" y="1196975"/>
                  <a:ext cx="315101" cy="799838"/>
                </a:xfrm>
                <a:prstGeom prst="rect">
                  <a:avLst/>
                </a:prstGeom>
              </p:spPr>
            </p:pic>
            <p:pic>
              <p:nvPicPr>
                <p:cNvPr id="59" name="Picture 66" descr="Marketing-and-Promotion-mgmt.png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2639182" y="1571981"/>
                  <a:ext cx="390333" cy="38423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6" name="그룹 164"/>
            <p:cNvGrpSpPr/>
            <p:nvPr/>
          </p:nvGrpSpPr>
          <p:grpSpPr>
            <a:xfrm>
              <a:off x="776536" y="3212976"/>
              <a:ext cx="648072" cy="1129018"/>
              <a:chOff x="524508" y="2965973"/>
              <a:chExt cx="648072" cy="1129018"/>
            </a:xfrm>
          </p:grpSpPr>
          <p:grpSp>
            <p:nvGrpSpPr>
              <p:cNvPr id="52" name="그룹 59"/>
              <p:cNvGrpSpPr/>
              <p:nvPr/>
            </p:nvGrpSpPr>
            <p:grpSpPr>
              <a:xfrm>
                <a:off x="571273" y="2965973"/>
                <a:ext cx="554543" cy="879717"/>
                <a:chOff x="877056" y="2938934"/>
                <a:chExt cx="554543" cy="879717"/>
              </a:xfrm>
            </p:grpSpPr>
            <p:pic>
              <p:nvPicPr>
                <p:cNvPr id="54" name="Picture 78"/>
                <p:cNvPicPr>
                  <a:picLocks noChangeAspect="1"/>
                </p:cNvPicPr>
                <p:nvPr/>
              </p:nvPicPr>
              <p:blipFill rotWithShape="1">
                <a:blip r:embed="rId13" cstate="screen">
                  <a:extLst>
                    <a:ext uri="{28A0092B-C50C-407E-A947-70E740481C1C}">
                      <a14:useLocalDpi xmlns=""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93913" y="2938934"/>
                  <a:ext cx="337686" cy="871955"/>
                </a:xfrm>
                <a:prstGeom prst="rect">
                  <a:avLst/>
                </a:prstGeom>
              </p:spPr>
            </p:pic>
            <p:pic>
              <p:nvPicPr>
                <p:cNvPr id="55" name="Picture 80" descr="respect for people - corp.png"/>
                <p:cNvPicPr>
                  <a:picLocks noChangeAspect="1"/>
                </p:cNvPicPr>
                <p:nvPr/>
              </p:nvPicPr>
              <p:blipFill>
                <a:blip r:embed="rId14" cstate="screen">
                  <a:extLst>
                    <a:ext uri="{28A0092B-C50C-407E-A947-70E740481C1C}">
                      <a14:useLocalDpi xmlns=""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7056" y="3505146"/>
                  <a:ext cx="370603" cy="313505"/>
                </a:xfrm>
                <a:prstGeom prst="rect">
                  <a:avLst/>
                </a:prstGeom>
              </p:spPr>
            </p:pic>
          </p:grpSp>
          <p:sp>
            <p:nvSpPr>
              <p:cNvPr id="53" name="Rectangle 75"/>
              <p:cNvSpPr/>
              <p:nvPr/>
            </p:nvSpPr>
            <p:spPr>
              <a:xfrm>
                <a:off x="524508" y="3845692"/>
                <a:ext cx="648072" cy="2492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342946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파트너</a:t>
                </a:r>
                <a:endPara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47" name="그룹 165"/>
            <p:cNvGrpSpPr/>
            <p:nvPr/>
          </p:nvGrpSpPr>
          <p:grpSpPr>
            <a:xfrm>
              <a:off x="776536" y="4661551"/>
              <a:ext cx="648072" cy="1278223"/>
              <a:chOff x="524508" y="4094993"/>
              <a:chExt cx="648072" cy="1278223"/>
            </a:xfrm>
          </p:grpSpPr>
          <p:grpSp>
            <p:nvGrpSpPr>
              <p:cNvPr id="48" name="그룹 60"/>
              <p:cNvGrpSpPr/>
              <p:nvPr/>
            </p:nvGrpSpPr>
            <p:grpSpPr>
              <a:xfrm>
                <a:off x="633373" y="4094993"/>
                <a:ext cx="430343" cy="871956"/>
                <a:chOff x="992560" y="4077072"/>
                <a:chExt cx="430343" cy="871956"/>
              </a:xfrm>
            </p:grpSpPr>
            <p:pic>
              <p:nvPicPr>
                <p:cNvPr id="50" name="Picture 70"/>
                <p:cNvPicPr>
                  <a:picLocks noChangeAspect="1"/>
                </p:cNvPicPr>
                <p:nvPr/>
              </p:nvPicPr>
              <p:blipFill rotWithShape="1">
                <a:blip r:embed="rId15" cstate="screen">
                  <a:extLst>
                    <a:ext uri="{28A0092B-C50C-407E-A947-70E740481C1C}">
                      <a14:useLocalDpi xmlns=""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085218" y="4077072"/>
                  <a:ext cx="337685" cy="871956"/>
                </a:xfrm>
                <a:prstGeom prst="rect">
                  <a:avLst/>
                </a:prstGeom>
              </p:spPr>
            </p:pic>
            <p:pic>
              <p:nvPicPr>
                <p:cNvPr id="51" name="Picture 72"/>
                <p:cNvPicPr>
                  <a:picLocks noChangeAspect="1"/>
                </p:cNvPicPr>
                <p:nvPr/>
              </p:nvPicPr>
              <p:blipFill>
                <a:blip r:embed="rId16" cstate="screen">
                  <a:extLst>
                    <a:ext uri="{28A0092B-C50C-407E-A947-70E740481C1C}">
                      <a14:useLocalDpi xmlns=""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2560" y="4552360"/>
                  <a:ext cx="193285" cy="356686"/>
                </a:xfrm>
                <a:prstGeom prst="rect">
                  <a:avLst/>
                </a:prstGeom>
              </p:spPr>
            </p:pic>
          </p:grpSp>
          <p:sp>
            <p:nvSpPr>
              <p:cNvPr id="49" name="Rectangle 75"/>
              <p:cNvSpPr/>
              <p:nvPr/>
            </p:nvSpPr>
            <p:spPr>
              <a:xfrm>
                <a:off x="524508" y="4966951"/>
                <a:ext cx="648072" cy="4062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342946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모바일</a:t>
                </a:r>
                <a:endParaRPr lang="en-US" altLang="ko-KR" sz="1200" b="1" kern="0" dirty="0" smtClean="0">
                  <a:solidFill>
                    <a:srgbClr val="000000"/>
                  </a:solidFill>
                </a:endParaRPr>
              </a:p>
              <a:p>
                <a:pPr marL="0" marR="0" lvl="0" indent="0" defTabSz="342946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사용자</a:t>
                </a:r>
                <a:endPara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60" name="그룹 59"/>
          <p:cNvGrpSpPr/>
          <p:nvPr/>
        </p:nvGrpSpPr>
        <p:grpSpPr>
          <a:xfrm>
            <a:off x="3192861" y="1782342"/>
            <a:ext cx="2552227" cy="1064151"/>
            <a:chOff x="4060329" y="1772816"/>
            <a:chExt cx="2552227" cy="1064151"/>
          </a:xfrm>
        </p:grpSpPr>
        <p:pic>
          <p:nvPicPr>
            <p:cNvPr id="61" name="Picture 30" descr="protected website - sec.png"/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60329" y="1782341"/>
              <a:ext cx="823957" cy="828000"/>
            </a:xfrm>
            <a:prstGeom prst="rect">
              <a:avLst/>
            </a:prstGeom>
          </p:spPr>
        </p:pic>
        <p:sp>
          <p:nvSpPr>
            <p:cNvPr id="62" name="직사각형 61"/>
            <p:cNvSpPr/>
            <p:nvPr/>
          </p:nvSpPr>
          <p:spPr>
            <a:xfrm>
              <a:off x="4966812" y="1944415"/>
              <a:ext cx="1499076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171450" indent="-171450" defTabSz="1011144" fontAlgn="ctr" latinLnBrk="0">
                <a:lnSpc>
                  <a:spcPct val="130000"/>
                </a:lnSpc>
                <a:buClr>
                  <a:srgbClr val="000000"/>
                </a:buClr>
                <a:buSzPct val="100000"/>
                <a:buFont typeface="Wingdings" pitchFamily="2" charset="2"/>
                <a:buChar char="§"/>
                <a:defRPr/>
              </a:pPr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  <a:cs typeface="좋은고딕 140"/>
                  <a:sym typeface="Wingdings" pitchFamily="2" charset="2"/>
                </a:rPr>
                <a:t>API </a:t>
              </a: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  <a:cs typeface="좋은고딕 140"/>
                  <a:sym typeface="Wingdings" pitchFamily="2" charset="2"/>
                </a:rPr>
                <a:t>문서화 </a:t>
              </a:r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  <a:cs typeface="좋은고딕 140"/>
                  <a:sym typeface="Wingdings" pitchFamily="2" charset="2"/>
                </a:rPr>
                <a:t>/ </a:t>
              </a: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  <a:cs typeface="좋은고딕 140"/>
                  <a:sym typeface="Wingdings" pitchFamily="2" charset="2"/>
                </a:rPr>
                <a:t>검색</a:t>
              </a:r>
              <a:endParaRPr lang="en-US" altLang="ko-KR" sz="1000" dirty="0" smtClean="0">
                <a:latin typeface="맑은 고딕" pitchFamily="50" charset="-127"/>
                <a:ea typeface="맑은 고딕" pitchFamily="50" charset="-127"/>
                <a:cs typeface="좋은고딕 140"/>
                <a:sym typeface="Wingdings" pitchFamily="2" charset="2"/>
              </a:endParaRPr>
            </a:p>
            <a:p>
              <a:pPr marL="171450" indent="-171450" defTabSz="1011144" fontAlgn="ctr" latinLnBrk="0">
                <a:lnSpc>
                  <a:spcPct val="130000"/>
                </a:lnSpc>
                <a:buClr>
                  <a:srgbClr val="000000"/>
                </a:buClr>
                <a:buSzPct val="100000"/>
                <a:buFont typeface="Wingdings" pitchFamily="2" charset="2"/>
                <a:buChar char="§"/>
                <a:defRPr/>
              </a:pPr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  <a:cs typeface="좋은고딕 140"/>
                  <a:sym typeface="Wingdings" pitchFamily="2" charset="2"/>
                </a:rPr>
                <a:t>API Key</a:t>
              </a: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  <a:cs typeface="좋은고딕 140"/>
                  <a:sym typeface="Wingdings" pitchFamily="2" charset="2"/>
                </a:rPr>
                <a:t> 발급 </a:t>
              </a:r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  <a:cs typeface="좋은고딕 140"/>
                  <a:sym typeface="Wingdings" pitchFamily="2" charset="2"/>
                </a:rPr>
                <a:t>/ </a:t>
              </a: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  <a:cs typeface="좋은고딕 140"/>
                  <a:sym typeface="Wingdings" pitchFamily="2" charset="2"/>
                </a:rPr>
                <a:t>관리</a:t>
              </a:r>
              <a:endParaRPr lang="en-US" altLang="ko-KR" sz="1000" dirty="0" smtClean="0">
                <a:latin typeface="맑은 고딕" pitchFamily="50" charset="-127"/>
                <a:ea typeface="맑은 고딕" pitchFamily="50" charset="-127"/>
                <a:cs typeface="좋은고딕 140"/>
                <a:sym typeface="Wingdings" pitchFamily="2" charset="2"/>
              </a:endParaRPr>
            </a:p>
            <a:p>
              <a:pPr marL="171450" indent="-171450" defTabSz="1011144" fontAlgn="ctr" latinLnBrk="0">
                <a:lnSpc>
                  <a:spcPct val="130000"/>
                </a:lnSpc>
                <a:buClr>
                  <a:srgbClr val="000000"/>
                </a:buClr>
                <a:buSzPct val="100000"/>
                <a:buFont typeface="Wingdings" pitchFamily="2" charset="2"/>
                <a:buChar char="§"/>
                <a:defRPr/>
              </a:pP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  <a:cs typeface="좋은고딕 140"/>
                  <a:sym typeface="Wingdings" pitchFamily="2" charset="2"/>
                </a:rPr>
                <a:t>커뮤니티 제공</a:t>
              </a:r>
              <a:endParaRPr lang="en-US" altLang="ko-KR" sz="1000" dirty="0" smtClean="0">
                <a:latin typeface="맑은 고딕" pitchFamily="50" charset="-127"/>
                <a:ea typeface="맑은 고딕" pitchFamily="50" charset="-127"/>
                <a:cs typeface="좋은고딕 140"/>
                <a:sym typeface="Wingdings" pitchFamily="2" charset="2"/>
              </a:endParaRPr>
            </a:p>
            <a:p>
              <a:pPr marL="171450" indent="-171450" defTabSz="1011144" fontAlgn="ctr" latinLnBrk="0">
                <a:lnSpc>
                  <a:spcPct val="130000"/>
                </a:lnSpc>
                <a:buClr>
                  <a:srgbClr val="000000"/>
                </a:buClr>
                <a:buSzPct val="100000"/>
                <a:buFont typeface="Wingdings" pitchFamily="2" charset="2"/>
                <a:buChar char="§"/>
                <a:defRPr/>
              </a:pP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  <a:cs typeface="좋은고딕 140"/>
                  <a:sym typeface="Wingdings" pitchFamily="2" charset="2"/>
                </a:rPr>
                <a:t>모니터링</a:t>
              </a:r>
              <a:endParaRPr lang="en-US" altLang="ko-KR" sz="1000" dirty="0" smtClean="0">
                <a:latin typeface="맑은 고딕" pitchFamily="50" charset="-127"/>
                <a:ea typeface="맑은 고딕" pitchFamily="50" charset="-127"/>
                <a:cs typeface="좋은고딕 140"/>
                <a:sym typeface="Wingdings" pitchFamily="2" charset="2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4880992" y="1772816"/>
              <a:ext cx="1731564" cy="2492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defTabSz="342946" latinLnBrk="0">
                <a:lnSpc>
                  <a:spcPct val="85000"/>
                </a:lnSpc>
                <a:defRPr/>
              </a:pPr>
              <a:r>
                <a:rPr lang="ko-KR" altLang="en-US" sz="1200" b="1" kern="0" dirty="0" smtClean="0">
                  <a:solidFill>
                    <a:srgbClr val="000000"/>
                  </a:solidFill>
                </a:rPr>
                <a:t>개발자센터 </a:t>
              </a:r>
              <a:r>
                <a:rPr lang="en-US" altLang="ko-KR" sz="1200" b="1" kern="0" dirty="0" smtClean="0">
                  <a:solidFill>
                    <a:srgbClr val="000000"/>
                  </a:solidFill>
                </a:rPr>
                <a:t>(API </a:t>
              </a:r>
              <a:r>
                <a:rPr lang="ko-KR" altLang="en-US" sz="1200" b="1" kern="0" dirty="0" smtClean="0">
                  <a:solidFill>
                    <a:srgbClr val="000000"/>
                  </a:solidFill>
                </a:rPr>
                <a:t>포털</a:t>
              </a:r>
              <a:r>
                <a:rPr lang="en-US" altLang="ko-KR" sz="1200" b="1" kern="0" dirty="0" smtClean="0">
                  <a:solidFill>
                    <a:srgbClr val="000000"/>
                  </a:solidFill>
                </a:rPr>
                <a:t>)</a:t>
              </a:r>
              <a:endParaRPr lang="en-US" altLang="ko-KR" sz="1200" b="1" kern="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64" name="직선 화살표 연결선 89"/>
          <p:cNvCxnSpPr>
            <a:stCxn id="93" idx="6"/>
            <a:endCxn id="10" idx="1"/>
          </p:cNvCxnSpPr>
          <p:nvPr/>
        </p:nvCxnSpPr>
        <p:spPr bwMode="auto">
          <a:xfrm flipV="1">
            <a:off x="5682605" y="2297032"/>
            <a:ext cx="1678828" cy="986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65" name="직사각형 64"/>
          <p:cNvSpPr/>
          <p:nvPr/>
        </p:nvSpPr>
        <p:spPr>
          <a:xfrm>
            <a:off x="5817096" y="2083610"/>
            <a:ext cx="12971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좋은고딕 140"/>
                <a:sym typeface="Wingdings" pitchFamily="2" charset="2"/>
              </a:rPr>
              <a:t>API </a:t>
            </a:r>
            <a:r>
              <a:rPr lang="ko-KR" altLang="en-US" sz="1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좋은고딕 140"/>
                <a:sym typeface="Wingdings" pitchFamily="2" charset="2"/>
              </a:rPr>
              <a:t>문서</a:t>
            </a:r>
            <a:r>
              <a:rPr lang="en-US" altLang="ko-KR" sz="1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좋은고딕 140"/>
                <a:sym typeface="Wingdings" pitchFamily="2" charset="2"/>
              </a:rPr>
              <a:t>(spec, etc.)</a:t>
            </a:r>
            <a:endParaRPr lang="ko-KR" altLang="en-US" dirty="0"/>
          </a:p>
        </p:txBody>
      </p:sp>
      <p:cxnSp>
        <p:nvCxnSpPr>
          <p:cNvPr id="66" name="직선 화살표 연결선 89"/>
          <p:cNvCxnSpPr>
            <a:stCxn id="67" idx="0"/>
            <a:endCxn id="15" idx="2"/>
          </p:cNvCxnSpPr>
          <p:nvPr/>
        </p:nvCxnSpPr>
        <p:spPr bwMode="auto">
          <a:xfrm rot="5400000" flipH="1" flipV="1">
            <a:off x="5890999" y="1851314"/>
            <a:ext cx="847544" cy="2039652"/>
          </a:xfrm>
          <a:prstGeom prst="bentConnector2">
            <a:avLst/>
          </a:prstGeom>
          <a:solidFill>
            <a:schemeClr val="accent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67" name="타원 66"/>
          <p:cNvSpPr/>
          <p:nvPr/>
        </p:nvSpPr>
        <p:spPr>
          <a:xfrm>
            <a:off x="5258941" y="3294912"/>
            <a:ext cx="72008" cy="720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5817096" y="2420889"/>
            <a:ext cx="60625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좋은고딕 140"/>
                <a:sym typeface="Wingdings" pitchFamily="2" charset="2"/>
              </a:rPr>
              <a:t>Publish</a:t>
            </a:r>
            <a:endParaRPr lang="ko-KR" altLang="en-US" dirty="0"/>
          </a:p>
        </p:txBody>
      </p:sp>
      <p:sp>
        <p:nvSpPr>
          <p:cNvPr id="69" name="Rectangle 75"/>
          <p:cNvSpPr/>
          <p:nvPr/>
        </p:nvSpPr>
        <p:spPr>
          <a:xfrm>
            <a:off x="3152800" y="6059477"/>
            <a:ext cx="648072" cy="249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342946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0" dirty="0" smtClean="0">
                <a:solidFill>
                  <a:srgbClr val="000000"/>
                </a:solidFill>
              </a:rPr>
              <a:t>관리자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cxnSp>
        <p:nvCxnSpPr>
          <p:cNvPr id="70" name="직선 화살표 연결선 89"/>
          <p:cNvCxnSpPr>
            <a:stCxn id="12" idx="1"/>
            <a:endCxn id="67" idx="6"/>
          </p:cNvCxnSpPr>
          <p:nvPr/>
        </p:nvCxnSpPr>
        <p:spPr bwMode="auto">
          <a:xfrm rot="10800000" flipV="1">
            <a:off x="5330950" y="2774706"/>
            <a:ext cx="1854299" cy="55621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arrow" w="med" len="med"/>
            <a:tailEnd type="arrow"/>
          </a:ln>
          <a:effectLst/>
        </p:spPr>
      </p:cxnSp>
      <p:sp>
        <p:nvSpPr>
          <p:cNvPr id="71" name="직사각형 70"/>
          <p:cNvSpPr/>
          <p:nvPr/>
        </p:nvSpPr>
        <p:spPr>
          <a:xfrm>
            <a:off x="3296816" y="3808493"/>
            <a:ext cx="2088232" cy="149271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171450" indent="-171450" defTabSz="1011144" fontAlgn="ctr" latinLnBrk="0">
              <a:lnSpc>
                <a:spcPct val="130000"/>
              </a:lnSpc>
              <a:buClr>
                <a:srgbClr val="000000"/>
              </a:buClr>
              <a:buSzPct val="100000"/>
              <a:buFont typeface="Wingdings" pitchFamily="2" charset="2"/>
              <a:buChar char="§"/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cs typeface="좋은고딕 140"/>
                <a:sym typeface="Wingdings" pitchFamily="2" charset="2"/>
              </a:rPr>
              <a:t>API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cs typeface="좋은고딕 140"/>
                <a:sym typeface="Wingdings" pitchFamily="2" charset="2"/>
              </a:rPr>
              <a:t>라이프사이클 관리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  <a:cs typeface="좋은고딕 140"/>
              <a:sym typeface="Wingdings" pitchFamily="2" charset="2"/>
            </a:endParaRPr>
          </a:p>
          <a:p>
            <a:pPr marL="171450" indent="-171450" defTabSz="1011144" fontAlgn="ctr" latinLnBrk="0">
              <a:lnSpc>
                <a:spcPct val="130000"/>
              </a:lnSpc>
              <a:buClr>
                <a:srgbClr val="000000"/>
              </a:buClr>
              <a:buSzPct val="100000"/>
              <a:buFont typeface="Wingdings" pitchFamily="2" charset="2"/>
              <a:buChar char="§"/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cs typeface="좋은고딕 140"/>
                <a:sym typeface="Wingdings" pitchFamily="2" charset="2"/>
              </a:rPr>
              <a:t>Routing,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cs typeface="좋은고딕 140"/>
                <a:sym typeface="Wingdings" pitchFamily="2" charset="2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  <a:cs typeface="좋은고딕 140"/>
                <a:sym typeface="Wingdings" pitchFamily="2" charset="2"/>
              </a:rPr>
              <a:t>트래픽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cs typeface="좋은고딕 140"/>
                <a:sym typeface="Wingdings" pitchFamily="2" charset="2"/>
              </a:rPr>
              <a:t> 관리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  <a:cs typeface="좋은고딕 140"/>
              <a:sym typeface="Wingdings" pitchFamily="2" charset="2"/>
            </a:endParaRPr>
          </a:p>
          <a:p>
            <a:pPr marL="171450" indent="-171450" defTabSz="1011144" fontAlgn="ctr" latinLnBrk="0">
              <a:lnSpc>
                <a:spcPct val="130000"/>
              </a:lnSpc>
              <a:buClr>
                <a:srgbClr val="000000"/>
              </a:buClr>
              <a:buSzPct val="100000"/>
              <a:buFont typeface="Wingdings" pitchFamily="2" charset="2"/>
              <a:buChar char="§"/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cs typeface="좋은고딕 140"/>
                <a:sym typeface="Wingdings" pitchFamily="2" charset="2"/>
              </a:rPr>
              <a:t>Message transform</a:t>
            </a:r>
          </a:p>
          <a:p>
            <a:pPr marL="171450" lvl="0" indent="-171450" defTabSz="1011144" fontAlgn="ctr" latinLnBrk="0">
              <a:lnSpc>
                <a:spcPct val="130000"/>
              </a:lnSpc>
              <a:buClr>
                <a:srgbClr val="000000"/>
              </a:buClr>
              <a:buSzPct val="100000"/>
              <a:buFont typeface="Wingdings" pitchFamily="2" charset="2"/>
              <a:buChar char="§"/>
              <a:defRPr/>
            </a:pPr>
            <a:r>
              <a:rPr kumimoji="0" lang="ko-KR" altLang="en-US" sz="1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좋은고딕 140"/>
                <a:sym typeface="Wingdings" pitchFamily="2" charset="2"/>
              </a:rPr>
              <a:t>보안 서비스</a:t>
            </a:r>
            <a:r>
              <a:rPr kumimoji="0" lang="en-US" altLang="ko-KR" sz="1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좋은고딕 140"/>
                <a:sym typeface="Wingdings" pitchFamily="2" charset="2"/>
              </a:rPr>
              <a:t>,</a:t>
            </a:r>
            <a:r>
              <a:rPr kumimoji="0" lang="ko-KR" altLang="en-US" sz="1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좋은고딕 140"/>
                <a:sym typeface="Wingdings" pitchFamily="2" charset="2"/>
              </a:rPr>
              <a:t> 인증</a:t>
            </a:r>
            <a:r>
              <a:rPr kumimoji="0" lang="en-US" altLang="ko-KR" sz="1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좋은고딕 140"/>
                <a:sym typeface="Wingdings" pitchFamily="2" charset="2"/>
              </a:rPr>
              <a:t>/</a:t>
            </a:r>
            <a:r>
              <a:rPr kumimoji="0" lang="ko-KR" altLang="en-US" sz="1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좋은고딕 140"/>
                <a:sym typeface="Wingdings" pitchFamily="2" charset="2"/>
              </a:rPr>
              <a:t>접근 관리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  <a:cs typeface="좋은고딕 140"/>
              <a:sym typeface="Wingdings" pitchFamily="2" charset="2"/>
            </a:endParaRPr>
          </a:p>
          <a:p>
            <a:pPr marL="171450" indent="-171450" defTabSz="1011144" fontAlgn="ctr" latinLnBrk="0">
              <a:lnSpc>
                <a:spcPct val="130000"/>
              </a:lnSpc>
              <a:buClr>
                <a:srgbClr val="000000"/>
              </a:buClr>
              <a:buSzPct val="100000"/>
              <a:buFont typeface="Wingdings" pitchFamily="2" charset="2"/>
              <a:buChar char="§"/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cs typeface="좋은고딕 140"/>
                <a:sym typeface="Wingdings" pitchFamily="2" charset="2"/>
              </a:rPr>
              <a:t>API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cs typeface="좋은고딕 140"/>
                <a:sym typeface="Wingdings" pitchFamily="2" charset="2"/>
              </a:rPr>
              <a:t>운영관리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  <a:cs typeface="좋은고딕 140"/>
              <a:sym typeface="Wingdings" pitchFamily="2" charset="2"/>
            </a:endParaRPr>
          </a:p>
          <a:p>
            <a:pPr marL="171450" indent="-171450" defTabSz="1011144" fontAlgn="ctr" latinLnBrk="0">
              <a:lnSpc>
                <a:spcPct val="130000"/>
              </a:lnSpc>
              <a:buClr>
                <a:srgbClr val="000000"/>
              </a:buClr>
              <a:buSzPct val="100000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cs typeface="좋은고딕 140"/>
                <a:sym typeface="Wingdings" pitchFamily="2" charset="2"/>
              </a:rPr>
              <a:t>  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cs typeface="좋은고딕 140"/>
                <a:sym typeface="Wingdings" pitchFamily="2" charset="2"/>
              </a:rPr>
              <a:t>- Metering, Reporting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cs typeface="좋은고딕 140"/>
                <a:sym typeface="Wingdings" pitchFamily="2" charset="2"/>
              </a:rPr>
              <a:t>    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  <a:cs typeface="좋은고딕 140"/>
              <a:sym typeface="Wingdings" pitchFamily="2" charset="2"/>
            </a:endParaRPr>
          </a:p>
          <a:p>
            <a:pPr marL="171450" indent="-171450" defTabSz="1011144" fontAlgn="ctr" latinLnBrk="0">
              <a:lnSpc>
                <a:spcPct val="130000"/>
              </a:lnSpc>
              <a:buClr>
                <a:srgbClr val="000000"/>
              </a:buClr>
              <a:buSzPct val="100000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cs typeface="좋은고딕 140"/>
                <a:sym typeface="Wingdings" pitchFamily="2" charset="2"/>
              </a:rPr>
              <a:t>  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cs typeface="좋은고딕 140"/>
                <a:sym typeface="Wingdings" pitchFamily="2" charset="2"/>
              </a:rPr>
              <a:t>- Monitoring,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cs typeface="좋은고딕 140"/>
                <a:sym typeface="Wingdings" pitchFamily="2" charset="2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  <a:cs typeface="좋은고딕 140"/>
                <a:sym typeface="Wingdings" pitchFamily="2" charset="2"/>
              </a:rPr>
              <a:t>workflow</a:t>
            </a:r>
          </a:p>
        </p:txBody>
      </p:sp>
      <p:sp>
        <p:nvSpPr>
          <p:cNvPr id="72" name="오른쪽 화살표 71"/>
          <p:cNvSpPr/>
          <p:nvPr/>
        </p:nvSpPr>
        <p:spPr bwMode="auto">
          <a:xfrm rot="16200000">
            <a:off x="4160912" y="2780928"/>
            <a:ext cx="360040" cy="504056"/>
          </a:xfrm>
          <a:prstGeom prst="rightArrow">
            <a:avLst>
              <a:gd name="adj1" fmla="val 63505"/>
              <a:gd name="adj2" fmla="val 52748"/>
            </a:avLst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>
            <a:noFill/>
          </a:ln>
          <a:effectLst>
            <a:innerShdw blurRad="63500" dist="254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lt1"/>
              </a:solidFill>
            </a:endParaRPr>
          </a:p>
        </p:txBody>
      </p:sp>
      <p:cxnSp>
        <p:nvCxnSpPr>
          <p:cNvPr id="73" name="직선 화살표 연결선 89"/>
          <p:cNvCxnSpPr>
            <a:stCxn id="17" idx="2"/>
            <a:endCxn id="74" idx="6"/>
          </p:cNvCxnSpPr>
          <p:nvPr/>
        </p:nvCxnSpPr>
        <p:spPr bwMode="auto">
          <a:xfrm rot="10800000">
            <a:off x="5332090" y="3748107"/>
            <a:ext cx="340990" cy="168341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arrow" w="med" len="med"/>
            <a:tailEnd type="arrow"/>
          </a:ln>
          <a:effectLst/>
        </p:spPr>
      </p:cxnSp>
      <p:sp>
        <p:nvSpPr>
          <p:cNvPr id="74" name="타원 73"/>
          <p:cNvSpPr/>
          <p:nvPr/>
        </p:nvSpPr>
        <p:spPr>
          <a:xfrm>
            <a:off x="5260082" y="3712102"/>
            <a:ext cx="72008" cy="720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5" name="그림 150" descr="koscom.jpg"/>
          <p:cNvPicPr>
            <a:picLocks noChangeAspect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72581" y="6045982"/>
            <a:ext cx="1000284" cy="22262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76" name="직사각형 75"/>
          <p:cNvSpPr/>
          <p:nvPr/>
        </p:nvSpPr>
        <p:spPr>
          <a:xfrm>
            <a:off x="9005076" y="6031981"/>
            <a:ext cx="4844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4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API</a:t>
            </a:r>
            <a:endParaRPr lang="ko-KR" altLang="en-US" sz="1400" b="1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7" name="직선 화살표 연결선 89"/>
          <p:cNvCxnSpPr>
            <a:stCxn id="29" idx="2"/>
            <a:endCxn id="36" idx="3"/>
          </p:cNvCxnSpPr>
          <p:nvPr/>
        </p:nvCxnSpPr>
        <p:spPr bwMode="auto">
          <a:xfrm rot="10800000">
            <a:off x="5342308" y="3540670"/>
            <a:ext cx="1122861" cy="39656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arrow" w="med" len="med"/>
            <a:tailEnd type="arrow"/>
          </a:ln>
          <a:effectLst/>
        </p:spPr>
      </p:cxnSp>
      <p:sp>
        <p:nvSpPr>
          <p:cNvPr id="78" name="직사각형 77"/>
          <p:cNvSpPr/>
          <p:nvPr/>
        </p:nvSpPr>
        <p:spPr>
          <a:xfrm>
            <a:off x="8634783" y="2996953"/>
            <a:ext cx="854721" cy="2492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 defTabSz="342946" latinLnBrk="0">
              <a:lnSpc>
                <a:spcPct val="85000"/>
              </a:lnSpc>
              <a:defRPr/>
            </a:pPr>
            <a:r>
              <a:rPr lang="ko-KR" altLang="en-US" sz="1200" b="1" kern="0" dirty="0" smtClean="0"/>
              <a:t>신규 개발</a:t>
            </a:r>
            <a:endParaRPr lang="en-US" altLang="ko-KR" sz="1200" b="1" kern="0" dirty="0"/>
          </a:p>
        </p:txBody>
      </p:sp>
      <p:sp>
        <p:nvSpPr>
          <p:cNvPr id="79" name="직사각형 78"/>
          <p:cNvSpPr/>
          <p:nvPr/>
        </p:nvSpPr>
        <p:spPr>
          <a:xfrm>
            <a:off x="7871753" y="4475846"/>
            <a:ext cx="1617751" cy="2492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 defTabSz="342946" latinLnBrk="0">
              <a:lnSpc>
                <a:spcPct val="85000"/>
              </a:lnSpc>
              <a:defRPr/>
            </a:pPr>
            <a:r>
              <a:rPr lang="ko-KR" altLang="en-US" sz="1200" b="1" kern="0" dirty="0" smtClean="0">
                <a:latin typeface="맑은 고딕" pitchFamily="50" charset="-127"/>
                <a:ea typeface="맑은 고딕" pitchFamily="50" charset="-127"/>
              </a:rPr>
              <a:t>기존</a:t>
            </a:r>
            <a:r>
              <a:rPr lang="en-US" altLang="ko-KR" sz="1200" b="1" kern="0" dirty="0" smtClean="0">
                <a:latin typeface="맑은 고딕" pitchFamily="50" charset="-127"/>
                <a:ea typeface="맑은 고딕" pitchFamily="50" charset="-127"/>
              </a:rPr>
              <a:t>(Legacy)</a:t>
            </a:r>
            <a:r>
              <a:rPr lang="ko-KR" altLang="en-US" sz="1200" b="1" kern="0" dirty="0" smtClean="0">
                <a:latin typeface="맑은 고딕" pitchFamily="50" charset="-127"/>
                <a:ea typeface="맑은 고딕" pitchFamily="50" charset="-127"/>
              </a:rPr>
              <a:t> 시스템</a:t>
            </a:r>
            <a:endParaRPr lang="en-US" altLang="ko-KR" sz="1200" b="1" kern="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0" name="그룹 79"/>
          <p:cNvGrpSpPr/>
          <p:nvPr/>
        </p:nvGrpSpPr>
        <p:grpSpPr>
          <a:xfrm>
            <a:off x="8409384" y="4964561"/>
            <a:ext cx="977285" cy="998542"/>
            <a:chOff x="8409384" y="5063976"/>
            <a:chExt cx="977285" cy="998542"/>
          </a:xfrm>
        </p:grpSpPr>
        <p:grpSp>
          <p:nvGrpSpPr>
            <p:cNvPr id="81" name="Group 12"/>
            <p:cNvGrpSpPr/>
            <p:nvPr/>
          </p:nvGrpSpPr>
          <p:grpSpPr>
            <a:xfrm>
              <a:off x="8409384" y="5063976"/>
              <a:ext cx="977285" cy="639663"/>
              <a:chOff x="6234345" y="1838507"/>
              <a:chExt cx="1756887" cy="1088678"/>
            </a:xfrm>
          </p:grpSpPr>
          <p:pic>
            <p:nvPicPr>
              <p:cNvPr id="83" name="Picture 13" descr="cloud-corp.png"/>
              <p:cNvPicPr>
                <a:picLocks noChangeAspect="1"/>
              </p:cNvPicPr>
              <p:nvPr/>
            </p:nvPicPr>
            <p:blipFill>
              <a:blip r:embed="rId19" cstate="screen">
                <a:extLst>
                  <a:ext uri="{28A0092B-C50C-407E-A947-70E740481C1C}">
                    <a14:useLocalDpi xmlns=""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234345" y="1838507"/>
                <a:ext cx="1756887" cy="1088678"/>
              </a:xfrm>
              <a:prstGeom prst="rect">
                <a:avLst/>
              </a:prstGeom>
            </p:spPr>
          </p:pic>
          <p:sp>
            <p:nvSpPr>
              <p:cNvPr id="84" name="Rectangle 14"/>
              <p:cNvSpPr/>
              <p:nvPr/>
            </p:nvSpPr>
            <p:spPr>
              <a:xfrm>
                <a:off x="6500974" y="2143382"/>
                <a:ext cx="1214401" cy="7071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00" b="1" kern="0" dirty="0" smtClean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Public API</a:t>
                </a:r>
              </a:p>
            </p:txBody>
          </p:sp>
        </p:grpSp>
        <p:sp>
          <p:nvSpPr>
            <p:cNvPr id="82" name="직사각형 81"/>
            <p:cNvSpPr/>
            <p:nvPr/>
          </p:nvSpPr>
          <p:spPr>
            <a:xfrm>
              <a:off x="8594097" y="5631631"/>
              <a:ext cx="607859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100" b="1" kern="0" dirty="0" smtClean="0">
                  <a:solidFill>
                    <a:schemeClr val="bg2">
                      <a:lumMod val="25000"/>
                    </a:schemeClr>
                  </a:solidFill>
                </a:rPr>
                <a:t>공개 </a:t>
              </a:r>
              <a:endParaRPr lang="en-US" altLang="ko-KR" sz="1100" b="1" kern="0" dirty="0" smtClean="0">
                <a:solidFill>
                  <a:schemeClr val="bg2">
                    <a:lumMod val="25000"/>
                  </a:schemeClr>
                </a:solidFill>
              </a:endParaRPr>
            </a:p>
            <a:p>
              <a:pPr algn="ctr"/>
              <a:r>
                <a:rPr lang="ko-KR" altLang="en-US" sz="1100" b="1" kern="0" dirty="0" smtClean="0">
                  <a:solidFill>
                    <a:schemeClr val="bg2">
                      <a:lumMod val="25000"/>
                    </a:schemeClr>
                  </a:solidFill>
                </a:rPr>
                <a:t>서비스</a:t>
              </a:r>
            </a:p>
          </p:txBody>
        </p:sp>
      </p:grpSp>
      <p:cxnSp>
        <p:nvCxnSpPr>
          <p:cNvPr id="85" name="직선 화살표 연결선 89"/>
          <p:cNvCxnSpPr>
            <a:stCxn id="71" idx="2"/>
            <a:endCxn id="39" idx="3"/>
          </p:cNvCxnSpPr>
          <p:nvPr/>
        </p:nvCxnSpPr>
        <p:spPr bwMode="auto">
          <a:xfrm rot="5400000">
            <a:off x="3828783" y="5208244"/>
            <a:ext cx="419185" cy="605115"/>
          </a:xfrm>
          <a:prstGeom prst="bentConnector2">
            <a:avLst/>
          </a:prstGeom>
          <a:solidFill>
            <a:schemeClr val="accent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arrow" w="med" len="med"/>
            <a:tailEnd type="arrow"/>
          </a:ln>
          <a:effectLst/>
        </p:spPr>
      </p:cxnSp>
      <p:sp>
        <p:nvSpPr>
          <p:cNvPr id="86" name="직사각형 85"/>
          <p:cNvSpPr/>
          <p:nvPr/>
        </p:nvSpPr>
        <p:spPr>
          <a:xfrm>
            <a:off x="5889104" y="3686836"/>
            <a:ext cx="74571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좋은고딕 140"/>
                <a:sym typeface="Wingdings" pitchFamily="2" charset="2"/>
              </a:rPr>
              <a:t>transform</a:t>
            </a:r>
            <a:endParaRPr lang="ko-KR" altLang="en-US" sz="100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좋은고딕 140"/>
              <a:sym typeface="Wingdings" pitchFamily="2" charset="2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7727404" y="5177552"/>
            <a:ext cx="44114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>
              <a:defRPr/>
            </a:pPr>
            <a:r>
              <a:rPr lang="ko-KR" altLang="en-US" sz="1000" b="1" kern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예정</a:t>
            </a:r>
            <a:endParaRPr lang="en-US" altLang="ko-KR" sz="1000" b="1" kern="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8" name="Picture 30" descr="protected website - sec.png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0912" y="5589240"/>
            <a:ext cx="504056" cy="506529"/>
          </a:xfrm>
          <a:prstGeom prst="rect">
            <a:avLst/>
          </a:prstGeom>
        </p:spPr>
      </p:pic>
      <p:pic>
        <p:nvPicPr>
          <p:cNvPr id="89" name="Picture 82" descr="service management - corp.png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164" y="2132856"/>
            <a:ext cx="562297" cy="494531"/>
          </a:xfrm>
          <a:prstGeom prst="rect">
            <a:avLst/>
          </a:prstGeom>
        </p:spPr>
      </p:pic>
      <p:sp>
        <p:nvSpPr>
          <p:cNvPr id="90" name="Rectangle 75"/>
          <p:cNvSpPr/>
          <p:nvPr/>
        </p:nvSpPr>
        <p:spPr>
          <a:xfrm>
            <a:off x="4598292" y="5919560"/>
            <a:ext cx="1002780" cy="236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342946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 kern="0" dirty="0" smtClean="0">
                <a:solidFill>
                  <a:schemeClr val="bg2">
                    <a:lumMod val="25000"/>
                  </a:schemeClr>
                </a:solidFill>
              </a:rPr>
              <a:t>관리자 포털</a:t>
            </a:r>
            <a:endParaRPr lang="en-US" altLang="en-US" sz="1100" b="1" kern="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6223507" y="2750731"/>
            <a:ext cx="5966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err="1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좋은고딕 140"/>
                <a:sym typeface="Wingdings" pitchFamily="2" charset="2"/>
              </a:rPr>
              <a:t>req</a:t>
            </a:r>
            <a:r>
              <a:rPr lang="en-US" altLang="ko-KR" sz="1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좋은고딕 140"/>
                <a:sym typeface="Wingdings" pitchFamily="2" charset="2"/>
              </a:rPr>
              <a:t>/res</a:t>
            </a:r>
            <a:endParaRPr lang="ko-KR" altLang="en-US" sz="100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좋은고딕 140"/>
              <a:sym typeface="Wingdings" pitchFamily="2" charset="2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5457056" y="5126995"/>
            <a:ext cx="5966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err="1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좋은고딕 140"/>
                <a:sym typeface="Wingdings" pitchFamily="2" charset="2"/>
              </a:rPr>
              <a:t>req</a:t>
            </a:r>
            <a:r>
              <a:rPr lang="en-US" altLang="ko-KR" sz="10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좋은고딕 140"/>
                <a:sym typeface="Wingdings" pitchFamily="2" charset="2"/>
              </a:rPr>
              <a:t>/res</a:t>
            </a:r>
            <a:endParaRPr lang="ko-KR" altLang="en-US" sz="100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좋은고딕 140"/>
              <a:sym typeface="Wingdings" pitchFamily="2" charset="2"/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5610597" y="2262014"/>
            <a:ext cx="72008" cy="720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텍스트 개체 틀 6"/>
          <p:cNvSpPr txBox="1">
            <a:spLocks/>
          </p:cNvSpPr>
          <p:nvPr/>
        </p:nvSpPr>
        <p:spPr>
          <a:xfrm>
            <a:off x="272480" y="1016808"/>
            <a:ext cx="9450000" cy="6840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spc="-50" dirty="0" err="1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컨텐츠</a:t>
            </a:r>
            <a:r>
              <a:rPr lang="ko-KR" altLang="en-US" sz="140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서비스를 위한 </a:t>
            </a:r>
            <a:r>
              <a:rPr lang="en-US" altLang="ko-KR" sz="140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API </a:t>
            </a:r>
            <a:r>
              <a:rPr lang="ko-KR" altLang="en-US" sz="140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들을 </a:t>
            </a:r>
            <a:r>
              <a:rPr lang="en-US" altLang="ko-KR" sz="140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API Gateway</a:t>
            </a:r>
            <a:r>
              <a:rPr lang="ko-KR" altLang="en-US" sz="140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를 통해 통합적으로 제공할 수 있는 플랫폼을 마련하여</a:t>
            </a:r>
            <a:r>
              <a:rPr lang="en-US" altLang="ko-KR" sz="140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40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개별적으로 마련해야 </a:t>
            </a:r>
            <a:endParaRPr lang="en-US" altLang="ko-KR" sz="1400" spc="-50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되는 </a:t>
            </a:r>
            <a:r>
              <a:rPr lang="en-US" altLang="ko-KR" sz="140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API /</a:t>
            </a:r>
            <a:r>
              <a:rPr lang="ko-KR" altLang="en-US" sz="140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사용자</a:t>
            </a:r>
            <a:r>
              <a:rPr lang="en-US" altLang="ko-KR" sz="140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400" spc="-5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보안 관리를 위한 부수적인 장치 없이 표준화되고 통일성 있는 서비스를 제공</a:t>
            </a:r>
            <a:endParaRPr lang="ko-KR" altLang="en-US" sz="1400" spc="-5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제목 1"/>
          <p:cNvSpPr txBox="1">
            <a:spLocks/>
          </p:cNvSpPr>
          <p:nvPr/>
        </p:nvSpPr>
        <p:spPr>
          <a:xfrm>
            <a:off x="6095999" y="86959"/>
            <a:ext cx="3537521" cy="6937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ko-KR" sz="1600" b="1" i="0" u="none" strike="noStrike" kern="1200" cap="none" spc="-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5. </a:t>
            </a:r>
            <a:r>
              <a:rPr lang="ko-KR" altLang="en-US" sz="1600" b="1" spc="-50" dirty="0" err="1" smtClean="0">
                <a:latin typeface="맑은 고딕" pitchFamily="50" charset="-127"/>
                <a:ea typeface="맑은 고딕" pitchFamily="50" charset="-127"/>
              </a:rPr>
              <a:t>클라우드</a:t>
            </a:r>
            <a:r>
              <a:rPr lang="ko-KR" altLang="en-US" sz="1600" b="1" spc="-50" dirty="0" smtClean="0">
                <a:latin typeface="맑은 고딕" pitchFamily="50" charset="-127"/>
                <a:ea typeface="맑은 고딕" pitchFamily="50" charset="-127"/>
              </a:rPr>
              <a:t> 활용 서비스</a:t>
            </a:r>
            <a:endParaRPr kumimoji="0" lang="ko-KR" altLang="en-US" sz="1600" b="1" i="0" u="none" strike="noStrike" kern="1200" cap="none" spc="-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발전방향 </a:t>
            </a:r>
            <a:r>
              <a:rPr lang="en-US" altLang="ko-KR" dirty="0" smtClean="0"/>
              <a:t>(1/2)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pSp>
        <p:nvGrpSpPr>
          <p:cNvPr id="15" name="그룹 90"/>
          <p:cNvGrpSpPr/>
          <p:nvPr/>
        </p:nvGrpSpPr>
        <p:grpSpPr>
          <a:xfrm>
            <a:off x="501862" y="1002419"/>
            <a:ext cx="7853473" cy="5450917"/>
            <a:chOff x="-244769" y="602534"/>
            <a:chExt cx="13049544" cy="8992316"/>
          </a:xfrm>
        </p:grpSpPr>
        <p:sp>
          <p:nvSpPr>
            <p:cNvPr id="3" name="AutoShape 1"/>
            <p:cNvSpPr>
              <a:spLocks/>
            </p:cNvSpPr>
            <p:nvPr/>
          </p:nvSpPr>
          <p:spPr bwMode="auto">
            <a:xfrm>
              <a:off x="3035300" y="2387600"/>
              <a:ext cx="2819400" cy="5207000"/>
            </a:xfrm>
            <a:prstGeom prst="roundRect">
              <a:avLst>
                <a:gd name="adj" fmla="val 11708"/>
              </a:avLst>
            </a:prstGeom>
            <a:gradFill rotWithShape="0">
              <a:gsLst>
                <a:gs pos="0">
                  <a:srgbClr val="C5C400"/>
                </a:gs>
                <a:gs pos="100000">
                  <a:srgbClr val="464658"/>
                </a:gs>
              </a:gsLst>
              <a:lin ang="5400000" scaled="1"/>
            </a:gradFill>
            <a:ln w="9525">
              <a:solidFill>
                <a:srgbClr val="0183B7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ko-KR" altLang="ko-KR" sz="1200"/>
            </a:p>
          </p:txBody>
        </p:sp>
        <p:sp>
          <p:nvSpPr>
            <p:cNvPr id="4" name="AutoShape 5"/>
            <p:cNvSpPr>
              <a:spLocks/>
            </p:cNvSpPr>
            <p:nvPr/>
          </p:nvSpPr>
          <p:spPr bwMode="auto">
            <a:xfrm>
              <a:off x="114300" y="2387600"/>
              <a:ext cx="2819400" cy="5207000"/>
            </a:xfrm>
            <a:prstGeom prst="roundRect">
              <a:avLst>
                <a:gd name="adj" fmla="val 11708"/>
              </a:avLst>
            </a:prstGeom>
            <a:gradFill rotWithShape="0">
              <a:gsLst>
                <a:gs pos="0">
                  <a:srgbClr val="C5C400"/>
                </a:gs>
                <a:gs pos="100000">
                  <a:srgbClr val="464658"/>
                </a:gs>
              </a:gsLst>
              <a:lin ang="5400000" scaled="1"/>
            </a:gradFill>
            <a:ln w="9525">
              <a:solidFill>
                <a:srgbClr val="0183B7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ko-KR" altLang="ko-KR" sz="1200"/>
            </a:p>
          </p:txBody>
        </p:sp>
        <p:pic>
          <p:nvPicPr>
            <p:cNvPr id="5" name="Picture 6"/>
            <p:cNvPicPr>
              <a:picLocks noChangeArrowheads="1"/>
            </p:cNvPicPr>
            <p:nvPr/>
          </p:nvPicPr>
          <p:blipFill>
            <a:blip r:embed="rId2" cstate="print"/>
            <a:srcRect l="28447"/>
            <a:stretch>
              <a:fillRect/>
            </a:stretch>
          </p:blipFill>
          <p:spPr bwMode="auto">
            <a:xfrm rot="15480000">
              <a:off x="8593931" y="5441157"/>
              <a:ext cx="1173163" cy="247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7"/>
            <p:cNvPicPr>
              <a:picLocks noChangeArrowheads="1"/>
            </p:cNvPicPr>
            <p:nvPr/>
          </p:nvPicPr>
          <p:blipFill>
            <a:blip r:embed="rId3" cstate="print"/>
            <a:srcRect t="537" r="28523"/>
            <a:stretch>
              <a:fillRect/>
            </a:stretch>
          </p:blipFill>
          <p:spPr bwMode="auto">
            <a:xfrm rot="18120000">
              <a:off x="11456194" y="5679282"/>
              <a:ext cx="981075" cy="2047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8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17520000">
              <a:off x="8713788" y="4171950"/>
              <a:ext cx="1370012" cy="2047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AutoShape 9"/>
            <p:cNvSpPr>
              <a:spLocks/>
            </p:cNvSpPr>
            <p:nvPr/>
          </p:nvSpPr>
          <p:spPr bwMode="auto">
            <a:xfrm>
              <a:off x="5956300" y="2387600"/>
              <a:ext cx="2819400" cy="5207000"/>
            </a:xfrm>
            <a:prstGeom prst="roundRect">
              <a:avLst>
                <a:gd name="adj" fmla="val 11708"/>
              </a:avLst>
            </a:prstGeom>
            <a:gradFill rotWithShape="0">
              <a:gsLst>
                <a:gs pos="0">
                  <a:srgbClr val="C5C400"/>
                </a:gs>
                <a:gs pos="100000">
                  <a:srgbClr val="464658"/>
                </a:gs>
              </a:gsLst>
              <a:lin ang="5400000" scaled="1"/>
            </a:gradFill>
            <a:ln w="9525">
              <a:solidFill>
                <a:srgbClr val="0183B7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ko-KR" altLang="ko-KR" sz="1200"/>
            </a:p>
          </p:txBody>
        </p:sp>
        <p:pic>
          <p:nvPicPr>
            <p:cNvPr id="9" name="Picture 10"/>
            <p:cNvPicPr>
              <a:picLocks noChangeArrowheads="1"/>
            </p:cNvPicPr>
            <p:nvPr/>
          </p:nvPicPr>
          <p:blipFill>
            <a:blip r:embed="rId3" cstate="print"/>
            <a:srcRect r="18964"/>
            <a:stretch>
              <a:fillRect/>
            </a:stretch>
          </p:blipFill>
          <p:spPr bwMode="auto">
            <a:xfrm rot="4440000">
              <a:off x="11469688" y="4545012"/>
              <a:ext cx="1111250" cy="206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11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1520000">
              <a:off x="10121900" y="3584575"/>
              <a:ext cx="1370013" cy="2047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2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0200000">
              <a:off x="9963150" y="6173788"/>
              <a:ext cx="1368425" cy="20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13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260725" y="3094038"/>
              <a:ext cx="2260600" cy="1277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Rectangle 14"/>
            <p:cNvSpPr>
              <a:spLocks/>
            </p:cNvSpPr>
            <p:nvPr/>
          </p:nvSpPr>
          <p:spPr bwMode="auto">
            <a:xfrm>
              <a:off x="304800" y="5565775"/>
              <a:ext cx="2489200" cy="8890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b"/>
            <a:lstStyle/>
            <a:p>
              <a:r>
                <a:rPr lang="en-US" altLang="ko-KR" sz="1600" b="1"/>
                <a:t>Stand-Alone</a:t>
              </a:r>
            </a:p>
            <a:p>
              <a:r>
                <a:rPr lang="en-US" altLang="ko-KR" sz="1600" b="1"/>
                <a:t>Data Centers</a:t>
              </a:r>
            </a:p>
          </p:txBody>
        </p:sp>
        <p:sp>
          <p:nvSpPr>
            <p:cNvPr id="14" name="Rectangle 15"/>
            <p:cNvSpPr>
              <a:spLocks/>
            </p:cNvSpPr>
            <p:nvPr/>
          </p:nvSpPr>
          <p:spPr bwMode="auto">
            <a:xfrm>
              <a:off x="984250" y="1905213"/>
              <a:ext cx="1265208" cy="406188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lIns="0" tIns="0" rIns="0" bIns="0" anchor="b">
              <a:spAutoFit/>
            </a:bodyPr>
            <a:lstStyle/>
            <a:p>
              <a:r>
                <a:rPr lang="en-US" altLang="ko-KR" sz="1600" b="1"/>
                <a:t>Phase 1</a:t>
              </a:r>
            </a:p>
          </p:txBody>
        </p:sp>
        <p:grpSp>
          <p:nvGrpSpPr>
            <p:cNvPr id="18" name="Group 16"/>
            <p:cNvGrpSpPr>
              <a:grpSpLocks/>
            </p:cNvGrpSpPr>
            <p:nvPr/>
          </p:nvGrpSpPr>
          <p:grpSpPr bwMode="auto">
            <a:xfrm>
              <a:off x="182563" y="2984500"/>
              <a:ext cx="1747837" cy="1273175"/>
              <a:chOff x="0" y="0"/>
              <a:chExt cx="1100" cy="802"/>
            </a:xfrm>
          </p:grpSpPr>
          <p:pic>
            <p:nvPicPr>
              <p:cNvPr id="16" name="Picture 17"/>
              <p:cNvPicPr>
                <a:picLocks noChangeArrowheads="1"/>
              </p:cNvPicPr>
              <p:nvPr/>
            </p:nvPicPr>
            <p:blipFill>
              <a:blip r:embed="rId6" cstate="print"/>
              <a:srcRect l="17200" r="17200"/>
              <a:stretch>
                <a:fillRect/>
              </a:stretch>
            </p:blipFill>
            <p:spPr bwMode="auto">
              <a:xfrm>
                <a:off x="0" y="0"/>
                <a:ext cx="981" cy="6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" name="Picture 18"/>
              <p:cNvPicPr>
                <a:picLocks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66" y="354"/>
                <a:ext cx="734" cy="4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8" name="Group 19"/>
            <p:cNvGrpSpPr>
              <a:grpSpLocks/>
            </p:cNvGrpSpPr>
            <p:nvPr/>
          </p:nvGrpSpPr>
          <p:grpSpPr bwMode="auto">
            <a:xfrm>
              <a:off x="457200" y="3727450"/>
              <a:ext cx="2554288" cy="1949450"/>
              <a:chOff x="0" y="0"/>
              <a:chExt cx="1609" cy="1228"/>
            </a:xfrm>
          </p:grpSpPr>
          <p:pic>
            <p:nvPicPr>
              <p:cNvPr id="19" name="Picture 20"/>
              <p:cNvPicPr>
                <a:picLocks noChangeArrowheads="1"/>
              </p:cNvPicPr>
              <p:nvPr/>
            </p:nvPicPr>
            <p:blipFill>
              <a:blip r:embed="rId6" cstate="print"/>
              <a:srcRect l="17198" r="31941"/>
              <a:stretch>
                <a:fillRect/>
              </a:stretch>
            </p:blipFill>
            <p:spPr bwMode="auto">
              <a:xfrm>
                <a:off x="654" y="0"/>
                <a:ext cx="955" cy="8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" name="Picture 21"/>
              <p:cNvPicPr>
                <a:picLocks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0" y="412"/>
                <a:ext cx="1339" cy="8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1" name="Rectangle 22"/>
            <p:cNvSpPr>
              <a:spLocks/>
            </p:cNvSpPr>
            <p:nvPr/>
          </p:nvSpPr>
          <p:spPr bwMode="auto">
            <a:xfrm>
              <a:off x="3343275" y="2352675"/>
              <a:ext cx="2057400" cy="4064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b"/>
            <a:lstStyle/>
            <a:p>
              <a:r>
                <a:rPr lang="en-US" altLang="ko-KR" sz="1200" b="1"/>
                <a:t> Private Cloud</a:t>
              </a:r>
            </a:p>
          </p:txBody>
        </p:sp>
        <p:pic>
          <p:nvPicPr>
            <p:cNvPr id="22" name="Picture 23"/>
            <p:cNvPicPr>
              <a:picLocks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467100" y="2900363"/>
              <a:ext cx="1214438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Picture 24"/>
            <p:cNvPicPr>
              <a:picLocks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3217863" y="3586163"/>
              <a:ext cx="919162" cy="55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Picture 25"/>
            <p:cNvPicPr>
              <a:picLocks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084638" y="3243263"/>
              <a:ext cx="1450975" cy="889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Rectangle 26"/>
            <p:cNvSpPr>
              <a:spLocks/>
            </p:cNvSpPr>
            <p:nvPr/>
          </p:nvSpPr>
          <p:spPr bwMode="auto">
            <a:xfrm>
              <a:off x="3740150" y="1905213"/>
              <a:ext cx="1265208" cy="406188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lIns="0" tIns="0" rIns="0" bIns="0" anchor="b">
              <a:spAutoFit/>
            </a:bodyPr>
            <a:lstStyle/>
            <a:p>
              <a:r>
                <a:rPr lang="en-US" altLang="ko-KR" sz="1600" b="1" dirty="0"/>
                <a:t>Phase 2</a:t>
              </a:r>
            </a:p>
          </p:txBody>
        </p:sp>
        <p:sp>
          <p:nvSpPr>
            <p:cNvPr id="26" name="Rectangle 27"/>
            <p:cNvSpPr>
              <a:spLocks/>
            </p:cNvSpPr>
            <p:nvPr/>
          </p:nvSpPr>
          <p:spPr bwMode="auto">
            <a:xfrm>
              <a:off x="6635750" y="1905213"/>
              <a:ext cx="1265208" cy="406188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lIns="0" tIns="0" rIns="0" bIns="0" anchor="b">
              <a:spAutoFit/>
            </a:bodyPr>
            <a:lstStyle/>
            <a:p>
              <a:r>
                <a:rPr lang="en-US" altLang="ko-KR" sz="1600" b="1"/>
                <a:t>Phase 3</a:t>
              </a:r>
            </a:p>
          </p:txBody>
        </p:sp>
        <p:sp>
          <p:nvSpPr>
            <p:cNvPr id="27" name="Rectangle 28"/>
            <p:cNvSpPr>
              <a:spLocks/>
            </p:cNvSpPr>
            <p:nvPr/>
          </p:nvSpPr>
          <p:spPr bwMode="auto">
            <a:xfrm>
              <a:off x="10382251" y="1905213"/>
              <a:ext cx="1265208" cy="406188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 lIns="0" tIns="0" rIns="0" bIns="0" anchor="b">
              <a:spAutoFit/>
            </a:bodyPr>
            <a:lstStyle/>
            <a:p>
              <a:r>
                <a:rPr lang="en-US" altLang="ko-KR" sz="1600" b="1"/>
                <a:t>Phase 4</a:t>
              </a:r>
            </a:p>
          </p:txBody>
        </p:sp>
        <p:grpSp>
          <p:nvGrpSpPr>
            <p:cNvPr id="40" name="Group 29"/>
            <p:cNvGrpSpPr>
              <a:grpSpLocks/>
            </p:cNvGrpSpPr>
            <p:nvPr/>
          </p:nvGrpSpPr>
          <p:grpSpPr bwMode="auto">
            <a:xfrm>
              <a:off x="3036888" y="5664200"/>
              <a:ext cx="2546350" cy="1363663"/>
              <a:chOff x="0" y="0"/>
              <a:chExt cx="1603" cy="859"/>
            </a:xfrm>
          </p:grpSpPr>
          <p:pic>
            <p:nvPicPr>
              <p:cNvPr id="29" name="Picture 30"/>
              <p:cNvPicPr>
                <a:picLocks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28" y="53"/>
                <a:ext cx="1423" cy="8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0" name="Picture 31"/>
              <p:cNvPicPr>
                <a:picLocks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838" y="250"/>
                <a:ext cx="765" cy="4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1" name="Picture 32"/>
              <p:cNvPicPr>
                <a:picLocks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542" y="0"/>
                <a:ext cx="579" cy="3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2" name="Picture 33"/>
              <p:cNvPicPr>
                <a:picLocks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0" y="193"/>
                <a:ext cx="914" cy="5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33" name="Rectangle 34"/>
            <p:cNvSpPr>
              <a:spLocks/>
            </p:cNvSpPr>
            <p:nvPr/>
          </p:nvSpPr>
          <p:spPr bwMode="auto">
            <a:xfrm>
              <a:off x="3389313" y="7035800"/>
              <a:ext cx="1917700" cy="4064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b"/>
            <a:lstStyle/>
            <a:p>
              <a:r>
                <a:rPr lang="en-US" altLang="ko-KR" sz="1200" b="1">
                  <a:solidFill>
                    <a:srgbClr val="0000FF"/>
                  </a:solidFill>
                </a:rPr>
                <a:t>Public Cloud</a:t>
              </a:r>
            </a:p>
          </p:txBody>
        </p:sp>
        <p:pic>
          <p:nvPicPr>
            <p:cNvPr id="34" name="Picture 35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211888" y="3094038"/>
              <a:ext cx="2260600" cy="1277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" name="Rectangle 36"/>
            <p:cNvSpPr>
              <a:spLocks/>
            </p:cNvSpPr>
            <p:nvPr/>
          </p:nvSpPr>
          <p:spPr bwMode="auto">
            <a:xfrm>
              <a:off x="6288088" y="2336800"/>
              <a:ext cx="1917700" cy="4064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b"/>
            <a:lstStyle/>
            <a:p>
              <a:r>
                <a:rPr lang="en-US" altLang="ko-KR" sz="1200" b="1"/>
                <a:t>Private Cloud</a:t>
              </a:r>
            </a:p>
          </p:txBody>
        </p:sp>
        <p:pic>
          <p:nvPicPr>
            <p:cNvPr id="36" name="Picture 37"/>
            <p:cNvPicPr>
              <a:picLocks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418263" y="2900363"/>
              <a:ext cx="1216025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" name="Picture 38"/>
            <p:cNvPicPr>
              <a:picLocks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094413" y="3586163"/>
              <a:ext cx="917575" cy="55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8" name="AutoShape 39"/>
            <p:cNvSpPr>
              <a:spLocks/>
            </p:cNvSpPr>
            <p:nvPr/>
          </p:nvSpPr>
          <p:spPr bwMode="auto">
            <a:xfrm>
              <a:off x="8890000" y="2387600"/>
              <a:ext cx="3898900" cy="5207000"/>
            </a:xfrm>
            <a:prstGeom prst="roundRect">
              <a:avLst>
                <a:gd name="adj" fmla="val 11722"/>
              </a:avLst>
            </a:prstGeom>
            <a:gradFill rotWithShape="0">
              <a:gsLst>
                <a:gs pos="0">
                  <a:srgbClr val="C5C400"/>
                </a:gs>
                <a:gs pos="100000">
                  <a:srgbClr val="464658"/>
                </a:gs>
              </a:gsLst>
              <a:lin ang="5400000" scaled="1"/>
            </a:gradFill>
            <a:ln w="9525">
              <a:solidFill>
                <a:srgbClr val="0183B7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ko-KR" altLang="ko-KR" sz="1200"/>
            </a:p>
          </p:txBody>
        </p:sp>
        <p:pic>
          <p:nvPicPr>
            <p:cNvPr id="39" name="Picture 40"/>
            <p:cNvPicPr>
              <a:picLocks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7035800" y="3243263"/>
              <a:ext cx="1450975" cy="889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9" name="Group 41"/>
            <p:cNvGrpSpPr>
              <a:grpSpLocks/>
            </p:cNvGrpSpPr>
            <p:nvPr/>
          </p:nvGrpSpPr>
          <p:grpSpPr bwMode="auto">
            <a:xfrm>
              <a:off x="5969000" y="5700713"/>
              <a:ext cx="2549525" cy="1327150"/>
              <a:chOff x="0" y="0"/>
              <a:chExt cx="1605" cy="836"/>
            </a:xfrm>
          </p:grpSpPr>
          <p:pic>
            <p:nvPicPr>
              <p:cNvPr id="41" name="Picture 42"/>
              <p:cNvPicPr>
                <a:picLocks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28" y="30"/>
                <a:ext cx="1423" cy="8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2" name="Picture 43"/>
              <p:cNvPicPr>
                <a:picLocks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840" y="250"/>
                <a:ext cx="765" cy="4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" name="Picture 44"/>
              <p:cNvPicPr>
                <a:picLocks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544" y="0"/>
                <a:ext cx="579" cy="3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4" name="Picture 45"/>
              <p:cNvPicPr>
                <a:picLocks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0" y="193"/>
                <a:ext cx="914" cy="5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45" name="Rectangle 46"/>
            <p:cNvSpPr>
              <a:spLocks/>
            </p:cNvSpPr>
            <p:nvPr/>
          </p:nvSpPr>
          <p:spPr bwMode="auto">
            <a:xfrm>
              <a:off x="6265863" y="7016750"/>
              <a:ext cx="1917700" cy="4064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b"/>
            <a:lstStyle/>
            <a:p>
              <a:r>
                <a:rPr lang="en-US" altLang="ko-KR" sz="1200" b="1">
                  <a:solidFill>
                    <a:srgbClr val="0000FF"/>
                  </a:solidFill>
                </a:rPr>
                <a:t>Public Cloud</a:t>
              </a:r>
            </a:p>
          </p:txBody>
        </p:sp>
        <p:sp>
          <p:nvSpPr>
            <p:cNvPr id="46" name="Rectangle 47"/>
            <p:cNvSpPr>
              <a:spLocks/>
            </p:cNvSpPr>
            <p:nvPr/>
          </p:nvSpPr>
          <p:spPr bwMode="auto">
            <a:xfrm>
              <a:off x="9910763" y="2336800"/>
              <a:ext cx="1917700" cy="4064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b"/>
            <a:lstStyle/>
            <a:p>
              <a:r>
                <a:rPr lang="en-US" altLang="ko-KR" sz="1200" b="1"/>
                <a:t>Open Cloud</a:t>
              </a:r>
            </a:p>
          </p:txBody>
        </p:sp>
        <p:sp>
          <p:nvSpPr>
            <p:cNvPr id="47" name="Rectangle 49"/>
            <p:cNvSpPr>
              <a:spLocks/>
            </p:cNvSpPr>
            <p:nvPr/>
          </p:nvSpPr>
          <p:spPr bwMode="auto">
            <a:xfrm>
              <a:off x="3724275" y="8336123"/>
              <a:ext cx="1100065" cy="30464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b">
              <a:spAutoFit/>
            </a:bodyPr>
            <a:lstStyle/>
            <a:p>
              <a:r>
                <a:rPr lang="en-US" altLang="ko-KR" sz="1200" b="1"/>
                <a:t>PRESENT</a:t>
              </a:r>
            </a:p>
          </p:txBody>
        </p:sp>
        <p:sp>
          <p:nvSpPr>
            <p:cNvPr id="48" name="Rectangle 50"/>
            <p:cNvSpPr>
              <a:spLocks/>
            </p:cNvSpPr>
            <p:nvPr/>
          </p:nvSpPr>
          <p:spPr bwMode="auto">
            <a:xfrm>
              <a:off x="10274300" y="8307547"/>
              <a:ext cx="1483622" cy="30464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b">
              <a:spAutoFit/>
            </a:bodyPr>
            <a:lstStyle/>
            <a:p>
              <a:r>
                <a:rPr lang="en-US" altLang="ko-KR" sz="1200" b="1"/>
                <a:t>~2015-2017</a:t>
              </a:r>
            </a:p>
          </p:txBody>
        </p:sp>
        <p:grpSp>
          <p:nvGrpSpPr>
            <p:cNvPr id="61" name="Group 51"/>
            <p:cNvGrpSpPr>
              <a:grpSpLocks/>
            </p:cNvGrpSpPr>
            <p:nvPr/>
          </p:nvGrpSpPr>
          <p:grpSpPr bwMode="auto">
            <a:xfrm>
              <a:off x="-215900" y="8472488"/>
              <a:ext cx="12723813" cy="1122362"/>
              <a:chOff x="0" y="0"/>
              <a:chExt cx="8015" cy="706"/>
            </a:xfrm>
          </p:grpSpPr>
          <p:sp>
            <p:nvSpPr>
              <p:cNvPr id="50" name="AutoShape 52"/>
              <p:cNvSpPr>
                <a:spLocks/>
              </p:cNvSpPr>
              <p:nvPr/>
            </p:nvSpPr>
            <p:spPr bwMode="auto">
              <a:xfrm>
                <a:off x="0" y="0"/>
                <a:ext cx="8015" cy="706"/>
              </a:xfrm>
              <a:prstGeom prst="rightArrow">
                <a:avLst>
                  <a:gd name="adj1" fmla="val 50000"/>
                  <a:gd name="adj2" fmla="val 35214"/>
                </a:avLst>
              </a:prstGeom>
              <a:gradFill rotWithShape="0">
                <a:gsLst>
                  <a:gs pos="0">
                    <a:srgbClr val="000000"/>
                  </a:gs>
                  <a:gs pos="100000">
                    <a:srgbClr val="FFC000"/>
                  </a:gs>
                </a:gsLst>
                <a:lin ang="0" scaled="1"/>
              </a:gradFill>
              <a:ln w="25400">
                <a:noFill/>
                <a:miter lim="800000"/>
                <a:headEnd/>
                <a:tailEnd/>
              </a:ln>
              <a:effectLst>
                <a:outerShdw dist="35921" dir="2700000" algn="ctr" rotWithShape="0">
                  <a:srgbClr val="808080">
                    <a:alpha val="39998"/>
                  </a:srgbClr>
                </a:outerShdw>
              </a:effectLst>
            </p:spPr>
            <p:txBody>
              <a:bodyPr lIns="0" tIns="0" rIns="0" bIns="0"/>
              <a:lstStyle/>
              <a:p>
                <a:endParaRPr lang="ko-KR" altLang="ko-KR" sz="1200"/>
              </a:p>
            </p:txBody>
          </p:sp>
          <p:sp>
            <p:nvSpPr>
              <p:cNvPr id="51" name="Rectangle 53"/>
              <p:cNvSpPr>
                <a:spLocks/>
              </p:cNvSpPr>
              <p:nvPr/>
            </p:nvSpPr>
            <p:spPr bwMode="auto">
              <a:xfrm>
                <a:off x="0" y="202"/>
                <a:ext cx="7840" cy="30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38100" tIns="38100" rIns="111094" bIns="38100" anchor="ctr"/>
              <a:lstStyle/>
              <a:p>
                <a:pPr marL="34925"/>
                <a:r>
                  <a:rPr lang="en-US" altLang="ko-KR">
                    <a:solidFill>
                      <a:srgbClr val="FFFFFF"/>
                    </a:solidFill>
                  </a:rPr>
                  <a:t>      Federation / Workload Portability / Interoperability</a:t>
                </a:r>
              </a:p>
            </p:txBody>
          </p:sp>
        </p:grpSp>
        <p:sp>
          <p:nvSpPr>
            <p:cNvPr id="52" name="AutoShape 54"/>
            <p:cNvSpPr>
              <a:spLocks/>
            </p:cNvSpPr>
            <p:nvPr/>
          </p:nvSpPr>
          <p:spPr bwMode="auto">
            <a:xfrm>
              <a:off x="2489200" y="4546600"/>
              <a:ext cx="6502400" cy="762000"/>
            </a:xfrm>
            <a:prstGeom prst="rightArrow">
              <a:avLst>
                <a:gd name="adj1" fmla="val 50000"/>
                <a:gd name="adj2" fmla="val 35002"/>
              </a:avLst>
            </a:prstGeom>
            <a:solidFill>
              <a:srgbClr val="3366FF"/>
            </a:solidFill>
            <a:ln w="9525">
              <a:solidFill>
                <a:srgbClr val="0183B7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ko-KR" altLang="ko-KR" sz="1200"/>
            </a:p>
          </p:txBody>
        </p:sp>
        <p:pic>
          <p:nvPicPr>
            <p:cNvPr id="53" name="Picture 55"/>
            <p:cNvPicPr>
              <a:picLocks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 rot="11520000">
              <a:off x="10099675" y="3584575"/>
              <a:ext cx="1370013" cy="2047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4" name="Picture 56"/>
            <p:cNvPicPr>
              <a:picLocks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 rot="17520000">
              <a:off x="8708231" y="4188619"/>
              <a:ext cx="1370013" cy="206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" name="Picture 57"/>
            <p:cNvPicPr>
              <a:picLocks noChangeArrowheads="1"/>
            </p:cNvPicPr>
            <p:nvPr/>
          </p:nvPicPr>
          <p:blipFill>
            <a:blip r:embed="rId16" cstate="print"/>
            <a:srcRect l="28447"/>
            <a:stretch>
              <a:fillRect/>
            </a:stretch>
          </p:blipFill>
          <p:spPr bwMode="auto">
            <a:xfrm rot="15480000">
              <a:off x="8612981" y="5460207"/>
              <a:ext cx="1171575" cy="2460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" name="Picture 58"/>
            <p:cNvPicPr>
              <a:picLocks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 rot="10200000">
              <a:off x="9939338" y="6169025"/>
              <a:ext cx="1366837" cy="20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7" name="Picture 59"/>
            <p:cNvPicPr>
              <a:picLocks noChangeArrowheads="1"/>
            </p:cNvPicPr>
            <p:nvPr/>
          </p:nvPicPr>
          <p:blipFill>
            <a:blip r:embed="rId15" cstate="print"/>
            <a:srcRect t="537" r="28523"/>
            <a:stretch>
              <a:fillRect/>
            </a:stretch>
          </p:blipFill>
          <p:spPr bwMode="auto">
            <a:xfrm rot="18120000">
              <a:off x="11453813" y="5721350"/>
              <a:ext cx="979488" cy="2047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8" name="Picture 60"/>
            <p:cNvPicPr>
              <a:picLocks noChangeArrowheads="1"/>
            </p:cNvPicPr>
            <p:nvPr/>
          </p:nvPicPr>
          <p:blipFill>
            <a:blip r:embed="rId15" cstate="print"/>
            <a:srcRect r="18964"/>
            <a:stretch>
              <a:fillRect/>
            </a:stretch>
          </p:blipFill>
          <p:spPr bwMode="auto">
            <a:xfrm rot="4440000">
              <a:off x="11466512" y="4564063"/>
              <a:ext cx="1109663" cy="2047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9" name="Rectangle 61"/>
            <p:cNvSpPr>
              <a:spLocks/>
            </p:cNvSpPr>
            <p:nvPr/>
          </p:nvSpPr>
          <p:spPr bwMode="auto">
            <a:xfrm>
              <a:off x="8897938" y="4589463"/>
              <a:ext cx="3289300" cy="685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b"/>
            <a:lstStyle/>
            <a:p>
              <a:r>
                <a:rPr lang="en-US" altLang="ko-KR" sz="2400" b="1">
                  <a:solidFill>
                    <a:srgbClr val="FFFFFF"/>
                  </a:solidFill>
                </a:rPr>
                <a:t>Inter-Cloud</a:t>
              </a:r>
            </a:p>
          </p:txBody>
        </p:sp>
        <p:pic>
          <p:nvPicPr>
            <p:cNvPr id="60" name="Picture 62"/>
            <p:cNvPicPr>
              <a:picLocks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8877300" y="3787775"/>
              <a:ext cx="3581400" cy="2576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66" name="Group 63"/>
            <p:cNvGrpSpPr>
              <a:grpSpLocks/>
            </p:cNvGrpSpPr>
            <p:nvPr/>
          </p:nvGrpSpPr>
          <p:grpSpPr bwMode="auto">
            <a:xfrm>
              <a:off x="10629900" y="3392488"/>
              <a:ext cx="1643063" cy="1011237"/>
              <a:chOff x="0" y="0"/>
              <a:chExt cx="1035" cy="637"/>
            </a:xfrm>
          </p:grpSpPr>
          <p:pic>
            <p:nvPicPr>
              <p:cNvPr id="62" name="Picture 64"/>
              <p:cNvPicPr>
                <a:picLocks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50" y="83"/>
                <a:ext cx="977" cy="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3" name="Picture 65"/>
              <p:cNvPicPr>
                <a:picLocks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>
                <a:off x="140" y="0"/>
                <a:ext cx="526" cy="3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4" name="Picture 66"/>
              <p:cNvPicPr>
                <a:picLocks noChangeArrowheads="1"/>
              </p:cNvPicPr>
              <p:nvPr/>
            </p:nvPicPr>
            <p:blipFill>
              <a:blip r:embed="rId21" cstate="print"/>
              <a:srcRect/>
              <a:stretch>
                <a:fillRect/>
              </a:stretch>
            </p:blipFill>
            <p:spPr bwMode="auto">
              <a:xfrm>
                <a:off x="0" y="296"/>
                <a:ext cx="397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5" name="Picture 67"/>
              <p:cNvPicPr>
                <a:picLocks noChangeArrowheads="1"/>
              </p:cNvPicPr>
              <p:nvPr/>
            </p:nvPicPr>
            <p:blipFill>
              <a:blip r:embed="rId22" cstate="print"/>
              <a:srcRect/>
              <a:stretch>
                <a:fillRect/>
              </a:stretch>
            </p:blipFill>
            <p:spPr bwMode="auto">
              <a:xfrm>
                <a:off x="407" y="148"/>
                <a:ext cx="628" cy="3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71" name="Group 68"/>
            <p:cNvGrpSpPr>
              <a:grpSpLocks/>
            </p:cNvGrpSpPr>
            <p:nvPr/>
          </p:nvGrpSpPr>
          <p:grpSpPr bwMode="auto">
            <a:xfrm>
              <a:off x="9259888" y="3200400"/>
              <a:ext cx="1273175" cy="784225"/>
              <a:chOff x="0" y="0"/>
              <a:chExt cx="802" cy="493"/>
            </a:xfrm>
          </p:grpSpPr>
          <p:pic>
            <p:nvPicPr>
              <p:cNvPr id="67" name="Picture 69"/>
              <p:cNvPicPr>
                <a:picLocks noChangeArrowheads="1"/>
              </p:cNvPicPr>
              <p:nvPr/>
            </p:nvPicPr>
            <p:blipFill>
              <a:blip r:embed="rId23" cstate="print"/>
              <a:srcRect/>
              <a:stretch>
                <a:fillRect/>
              </a:stretch>
            </p:blipFill>
            <p:spPr bwMode="auto">
              <a:xfrm>
                <a:off x="38" y="64"/>
                <a:ext cx="758" cy="4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8" name="Picture 70"/>
              <p:cNvPicPr>
                <a:picLocks noChangeArrowheads="1"/>
              </p:cNvPicPr>
              <p:nvPr/>
            </p:nvPicPr>
            <p:blipFill>
              <a:blip r:embed="rId24" cstate="print"/>
              <a:srcRect/>
              <a:stretch>
                <a:fillRect/>
              </a:stretch>
            </p:blipFill>
            <p:spPr bwMode="auto">
              <a:xfrm>
                <a:off x="108" y="0"/>
                <a:ext cx="408" cy="2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9" name="Picture 71"/>
              <p:cNvPicPr>
                <a:picLocks noChangeArrowheads="1"/>
              </p:cNvPicPr>
              <p:nvPr/>
            </p:nvPicPr>
            <p:blipFill>
              <a:blip r:embed="rId25" cstate="print"/>
              <a:srcRect/>
              <a:stretch>
                <a:fillRect/>
              </a:stretch>
            </p:blipFill>
            <p:spPr bwMode="auto">
              <a:xfrm>
                <a:off x="0" y="229"/>
                <a:ext cx="307" cy="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0" name="Picture 72"/>
              <p:cNvPicPr>
                <a:picLocks noChangeArrowheads="1"/>
              </p:cNvPicPr>
              <p:nvPr/>
            </p:nvPicPr>
            <p:blipFill>
              <a:blip r:embed="rId26" cstate="print"/>
              <a:srcRect/>
              <a:stretch>
                <a:fillRect/>
              </a:stretch>
            </p:blipFill>
            <p:spPr bwMode="auto">
              <a:xfrm>
                <a:off x="315" y="114"/>
                <a:ext cx="487" cy="2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76" name="Group 73"/>
            <p:cNvGrpSpPr>
              <a:grpSpLocks/>
            </p:cNvGrpSpPr>
            <p:nvPr/>
          </p:nvGrpSpPr>
          <p:grpSpPr bwMode="auto">
            <a:xfrm>
              <a:off x="10514013" y="5727700"/>
              <a:ext cx="2274887" cy="1316038"/>
              <a:chOff x="0" y="0"/>
              <a:chExt cx="1432" cy="829"/>
            </a:xfrm>
          </p:grpSpPr>
          <p:pic>
            <p:nvPicPr>
              <p:cNvPr id="72" name="Picture 74"/>
              <p:cNvPicPr>
                <a:picLocks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14" y="30"/>
                <a:ext cx="1269" cy="7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3" name="Picture 75"/>
              <p:cNvPicPr>
                <a:picLocks noChangeArrowheads="1"/>
              </p:cNvPicPr>
              <p:nvPr/>
            </p:nvPicPr>
            <p:blipFill>
              <a:blip r:embed="rId27" cstate="print"/>
              <a:srcRect/>
              <a:stretch>
                <a:fillRect/>
              </a:stretch>
            </p:blipFill>
            <p:spPr bwMode="auto">
              <a:xfrm>
                <a:off x="749" y="247"/>
                <a:ext cx="683" cy="4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4" name="Picture 76"/>
              <p:cNvPicPr>
                <a:picLocks noChangeArrowheads="1"/>
              </p:cNvPicPr>
              <p:nvPr/>
            </p:nvPicPr>
            <p:blipFill>
              <a:blip r:embed="rId28" cstate="print"/>
              <a:srcRect/>
              <a:stretch>
                <a:fillRect/>
              </a:stretch>
            </p:blipFill>
            <p:spPr bwMode="auto">
              <a:xfrm>
                <a:off x="485" y="0"/>
                <a:ext cx="516" cy="3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5" name="Picture 77"/>
              <p:cNvPicPr>
                <a:picLocks noChangeArrowheads="1"/>
              </p:cNvPicPr>
              <p:nvPr/>
            </p:nvPicPr>
            <p:blipFill>
              <a:blip r:embed="rId29" cstate="print"/>
              <a:srcRect/>
              <a:stretch>
                <a:fillRect/>
              </a:stretch>
            </p:blipFill>
            <p:spPr bwMode="auto">
              <a:xfrm>
                <a:off x="0" y="191"/>
                <a:ext cx="815" cy="5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91" name="Group 78"/>
            <p:cNvGrpSpPr>
              <a:grpSpLocks/>
            </p:cNvGrpSpPr>
            <p:nvPr/>
          </p:nvGrpSpPr>
          <p:grpSpPr bwMode="auto">
            <a:xfrm>
              <a:off x="9067800" y="5848350"/>
              <a:ext cx="1685925" cy="977900"/>
              <a:chOff x="0" y="0"/>
              <a:chExt cx="1062" cy="615"/>
            </a:xfrm>
          </p:grpSpPr>
          <p:pic>
            <p:nvPicPr>
              <p:cNvPr id="77" name="Picture 79"/>
              <p:cNvPicPr>
                <a:picLocks noChangeArrowheads="1"/>
              </p:cNvPicPr>
              <p:nvPr/>
            </p:nvPicPr>
            <p:blipFill>
              <a:blip r:embed="rId30" cstate="print"/>
              <a:srcRect/>
              <a:stretch>
                <a:fillRect/>
              </a:stretch>
            </p:blipFill>
            <p:spPr bwMode="auto">
              <a:xfrm>
                <a:off x="85" y="22"/>
                <a:ext cx="941" cy="59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8" name="Picture 80"/>
              <p:cNvPicPr>
                <a:picLocks noChangeArrowheads="1"/>
              </p:cNvPicPr>
              <p:nvPr/>
            </p:nvPicPr>
            <p:blipFill>
              <a:blip r:embed="rId31" cstate="print"/>
              <a:srcRect/>
              <a:stretch>
                <a:fillRect/>
              </a:stretch>
            </p:blipFill>
            <p:spPr bwMode="auto">
              <a:xfrm>
                <a:off x="556" y="184"/>
                <a:ext cx="506" cy="3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9" name="Picture 81"/>
              <p:cNvPicPr>
                <a:picLocks noChangeArrowheads="1"/>
              </p:cNvPicPr>
              <p:nvPr/>
            </p:nvPicPr>
            <p:blipFill>
              <a:blip r:embed="rId32" cstate="print"/>
              <a:srcRect/>
              <a:stretch>
                <a:fillRect/>
              </a:stretch>
            </p:blipFill>
            <p:spPr bwMode="auto">
              <a:xfrm>
                <a:off x="360" y="0"/>
                <a:ext cx="383" cy="2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0" name="Picture 82"/>
              <p:cNvPicPr>
                <a:picLocks noChangeArrowheads="1"/>
              </p:cNvPicPr>
              <p:nvPr/>
            </p:nvPicPr>
            <p:blipFill>
              <a:blip r:embed="rId33" cstate="print"/>
              <a:srcRect/>
              <a:stretch>
                <a:fillRect/>
              </a:stretch>
            </p:blipFill>
            <p:spPr bwMode="auto">
              <a:xfrm>
                <a:off x="0" y="142"/>
                <a:ext cx="605" cy="4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81" name="Rectangle 83"/>
            <p:cNvSpPr>
              <a:spLocks/>
            </p:cNvSpPr>
            <p:nvPr/>
          </p:nvSpPr>
          <p:spPr bwMode="auto">
            <a:xfrm>
              <a:off x="8891588" y="6997700"/>
              <a:ext cx="1917700" cy="3683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b"/>
            <a:lstStyle/>
            <a:p>
              <a:r>
                <a:rPr lang="en-US" altLang="ko-KR" sz="1100" b="1">
                  <a:solidFill>
                    <a:srgbClr val="0000FF"/>
                  </a:solidFill>
                </a:rPr>
                <a:t>Public Cloud #1</a:t>
              </a:r>
            </a:p>
          </p:txBody>
        </p:sp>
        <p:sp>
          <p:nvSpPr>
            <p:cNvPr id="82" name="Rectangle 84"/>
            <p:cNvSpPr>
              <a:spLocks/>
            </p:cNvSpPr>
            <p:nvPr/>
          </p:nvSpPr>
          <p:spPr bwMode="auto">
            <a:xfrm>
              <a:off x="10842625" y="6997700"/>
              <a:ext cx="1917700" cy="3683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b"/>
            <a:lstStyle/>
            <a:p>
              <a:r>
                <a:rPr lang="en-US" altLang="ko-KR" sz="1100" b="1">
                  <a:solidFill>
                    <a:srgbClr val="3CC7FE"/>
                  </a:solidFill>
                </a:rPr>
                <a:t>Public Cloud #2</a:t>
              </a:r>
            </a:p>
          </p:txBody>
        </p:sp>
        <p:sp>
          <p:nvSpPr>
            <p:cNvPr id="83" name="Rectangle 85"/>
            <p:cNvSpPr>
              <a:spLocks/>
            </p:cNvSpPr>
            <p:nvPr/>
          </p:nvSpPr>
          <p:spPr bwMode="auto">
            <a:xfrm>
              <a:off x="9912083" y="4791646"/>
              <a:ext cx="2743200" cy="5080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b"/>
            <a:lstStyle/>
            <a:p>
              <a:r>
                <a:rPr lang="en-US" altLang="ko-KR" sz="1600" b="1" dirty="0"/>
                <a:t>Inter-Cloud</a:t>
              </a:r>
            </a:p>
          </p:txBody>
        </p:sp>
        <p:pic>
          <p:nvPicPr>
            <p:cNvPr id="84" name="Picture 86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768975" y="4219575"/>
              <a:ext cx="2771775" cy="1685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5" name="Rectangle 87"/>
            <p:cNvSpPr>
              <a:spLocks/>
            </p:cNvSpPr>
            <p:nvPr/>
          </p:nvSpPr>
          <p:spPr bwMode="auto">
            <a:xfrm>
              <a:off x="6545351" y="4629721"/>
              <a:ext cx="2743200" cy="88900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b"/>
            <a:lstStyle/>
            <a:p>
              <a:r>
                <a:rPr lang="en-US" altLang="ko-KR" sz="1600" b="1"/>
                <a:t>Hybrid</a:t>
              </a:r>
              <a:br>
                <a:rPr lang="en-US" altLang="ko-KR" sz="1600" b="1"/>
              </a:br>
              <a:r>
                <a:rPr lang="en-US" altLang="ko-KR" sz="1600" b="1"/>
                <a:t>Cloud</a:t>
              </a:r>
            </a:p>
          </p:txBody>
        </p:sp>
        <p:sp>
          <p:nvSpPr>
            <p:cNvPr id="86" name="Rectangle 88"/>
            <p:cNvSpPr>
              <a:spLocks/>
            </p:cNvSpPr>
            <p:nvPr/>
          </p:nvSpPr>
          <p:spPr bwMode="auto">
            <a:xfrm>
              <a:off x="8999538" y="2768600"/>
              <a:ext cx="1917700" cy="3683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b"/>
            <a:lstStyle/>
            <a:p>
              <a:r>
                <a:rPr lang="en-US" altLang="ko-KR" sz="1100" b="1">
                  <a:solidFill>
                    <a:srgbClr val="0000FF"/>
                  </a:solidFill>
                </a:rPr>
                <a:t>Private Cloud</a:t>
              </a:r>
            </a:p>
          </p:txBody>
        </p:sp>
        <p:sp>
          <p:nvSpPr>
            <p:cNvPr id="87" name="Rectangle 89"/>
            <p:cNvSpPr>
              <a:spLocks/>
            </p:cNvSpPr>
            <p:nvPr/>
          </p:nvSpPr>
          <p:spPr bwMode="auto">
            <a:xfrm>
              <a:off x="10887075" y="2768600"/>
              <a:ext cx="1917700" cy="3683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b"/>
            <a:lstStyle/>
            <a:p>
              <a:r>
                <a:rPr lang="en-US" altLang="ko-KR" sz="1100" b="1">
                  <a:solidFill>
                    <a:srgbClr val="3CC7FE"/>
                  </a:solidFill>
                </a:rPr>
                <a:t>Private Cloud</a:t>
              </a:r>
            </a:p>
          </p:txBody>
        </p:sp>
        <p:pic>
          <p:nvPicPr>
            <p:cNvPr id="88" name="Picture 90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921000" y="4273550"/>
              <a:ext cx="2771775" cy="1685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9" name="Rectangle 91"/>
            <p:cNvSpPr>
              <a:spLocks/>
            </p:cNvSpPr>
            <p:nvPr/>
          </p:nvSpPr>
          <p:spPr bwMode="auto">
            <a:xfrm>
              <a:off x="3681500" y="4486846"/>
              <a:ext cx="2743200" cy="12700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b"/>
            <a:lstStyle/>
            <a:p>
              <a:r>
                <a:rPr lang="en-US" altLang="ko-KR" sz="1600" b="1" dirty="0"/>
                <a:t>Virtual</a:t>
              </a:r>
              <a:br>
                <a:rPr lang="en-US" altLang="ko-KR" sz="1600" b="1" dirty="0"/>
              </a:br>
              <a:r>
                <a:rPr lang="en-US" altLang="ko-KR" sz="1600" b="1" dirty="0"/>
                <a:t>Private</a:t>
              </a:r>
              <a:br>
                <a:rPr lang="en-US" altLang="ko-KR" sz="1600" b="1" dirty="0"/>
              </a:br>
              <a:r>
                <a:rPr lang="en-US" altLang="ko-KR" sz="1600" b="1" dirty="0"/>
                <a:t>Cloud</a:t>
              </a:r>
            </a:p>
          </p:txBody>
        </p:sp>
        <p:sp>
          <p:nvSpPr>
            <p:cNvPr id="90" name="Rectangle 92"/>
            <p:cNvSpPr>
              <a:spLocks/>
            </p:cNvSpPr>
            <p:nvPr/>
          </p:nvSpPr>
          <p:spPr bwMode="auto">
            <a:xfrm>
              <a:off x="-244769" y="602534"/>
              <a:ext cx="7327547" cy="71082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b">
              <a:spAutoFit/>
            </a:bodyPr>
            <a:lstStyle/>
            <a:p>
              <a:pPr algn="l"/>
              <a:r>
                <a:rPr lang="en-US" altLang="ko-KR" sz="2800" b="1" dirty="0">
                  <a:solidFill>
                    <a:srgbClr val="0183B7"/>
                  </a:solidFill>
                </a:rPr>
                <a:t>Laying Out the Timeline...</a:t>
              </a:r>
            </a:p>
          </p:txBody>
        </p:sp>
      </p:grpSp>
      <p:pic>
        <p:nvPicPr>
          <p:cNvPr id="92" name="Picture 48"/>
          <p:cNvPicPr>
            <a:picLocks noChangeArrowheads="1"/>
          </p:cNvPicPr>
          <p:nvPr/>
        </p:nvPicPr>
        <p:blipFill>
          <a:blip r:embed="rId34" cstate="print"/>
          <a:srcRect/>
          <a:stretch>
            <a:fillRect/>
          </a:stretch>
        </p:blipFill>
        <p:spPr bwMode="auto">
          <a:xfrm>
            <a:off x="1167308" y="5145270"/>
            <a:ext cx="8970268" cy="683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6.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발전방향 </a:t>
            </a:r>
            <a:r>
              <a:rPr lang="en-US" altLang="ko-KR" dirty="0" smtClean="0"/>
              <a:t>(2/2)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2" cstate="print"/>
          <a:srcRect t="10799"/>
          <a:stretch>
            <a:fillRect/>
          </a:stretch>
        </p:blipFill>
        <p:spPr bwMode="auto">
          <a:xfrm>
            <a:off x="417461" y="1196752"/>
            <a:ext cx="9252461" cy="504056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/>
            <a:ext uri="{91240B29-F687-4F45-9708-019B960494DF}"/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/>
          </p:cNvSpPr>
          <p:nvPr/>
        </p:nvSpPr>
        <p:spPr bwMode="auto">
          <a:xfrm>
            <a:off x="5147815" y="5378674"/>
            <a:ext cx="4197673" cy="4985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357188" indent="-357188" defTabSz="915988" latinLnBrk="0">
              <a:lnSpc>
                <a:spcPct val="90000"/>
              </a:lnSpc>
              <a:defRPr/>
            </a:pPr>
            <a:r>
              <a:rPr lang="en-US" altLang="ko-KR" sz="36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j-cs"/>
              </a:rPr>
              <a:t>End of Document</a:t>
            </a:r>
            <a:endParaRPr lang="ko-KR" altLang="en-US" sz="3600" b="1" kern="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481588" y="5234658"/>
            <a:ext cx="45209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35514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참고 </a:t>
            </a:r>
            <a:r>
              <a:rPr lang="en-US" altLang="ko-KR" dirty="0" smtClean="0"/>
              <a:t>: Gartner Hype Cycle 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 l="1850" t="3470" r="6392" b="2075"/>
          <a:stretch>
            <a:fillRect/>
          </a:stretch>
        </p:blipFill>
        <p:spPr bwMode="auto">
          <a:xfrm>
            <a:off x="992560" y="1010691"/>
            <a:ext cx="7920880" cy="5411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04528" y="1124744"/>
            <a:ext cx="85689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</a:rPr>
              <a:t>Cloud computing is a model for enabling </a:t>
            </a:r>
            <a:r>
              <a:rPr lang="en-US" altLang="ko-KR" sz="2000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ubiquitous, convenient, on-demand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</a:rPr>
              <a:t> network access to </a:t>
            </a:r>
            <a:r>
              <a:rPr lang="en-US" altLang="ko-KR" sz="2000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 shared pool of configurable computing resources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</a:rPr>
              <a:t>(e.g., networks, servers, storage, applications, and services)</a:t>
            </a:r>
            <a:r>
              <a:rPr lang="ko-KR" alt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</a:rPr>
              <a:t>that can be rapidly provisioned and released with minimal management effort or service provider interaction. This cloud model promotes availability and is composed of </a:t>
            </a:r>
            <a:r>
              <a:rPr lang="en-US" altLang="ko-KR" sz="2000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five essential characteristics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ko-KR" sz="2000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three service models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</a:rPr>
              <a:t>, and </a:t>
            </a:r>
            <a:r>
              <a:rPr lang="en-US" altLang="ko-KR" sz="2000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four deployment models</a:t>
            </a:r>
            <a:r>
              <a:rPr lang="en-US" altLang="ko-KR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i="1" dirty="0" smtClean="0">
                <a:latin typeface="Times New Roman" pitchFamily="18" charset="0"/>
                <a:cs typeface="Times New Roman" pitchFamily="18" charset="0"/>
              </a:rPr>
              <a:t>- NIST(National Institute of Standards and Technology) </a:t>
            </a:r>
          </a:p>
          <a:p>
            <a:pPr>
              <a:lnSpc>
                <a:spcPct val="150000"/>
              </a:lnSpc>
            </a:pPr>
            <a:endParaRPr lang="en-US" altLang="ko-KR" sz="2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095999" y="86959"/>
            <a:ext cx="3537521" cy="6937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1. </a:t>
            </a:r>
            <a:r>
              <a:rPr lang="ko-KR" altLang="en-US" sz="1600" b="1" spc="-50" dirty="0" err="1" smtClean="0">
                <a:latin typeface="맑은 고딕" pitchFamily="50" charset="-127"/>
                <a:ea typeface="맑은 고딕" pitchFamily="50" charset="-127"/>
                <a:cs typeface="+mj-cs"/>
              </a:rPr>
              <a:t>클라우드</a:t>
            </a:r>
            <a:r>
              <a:rPr lang="ko-KR" altLang="en-US" sz="1600" b="1" spc="-50" dirty="0" smtClean="0">
                <a:latin typeface="맑은 고딕" pitchFamily="50" charset="-127"/>
                <a:ea typeface="맑은 고딕" pitchFamily="50" charset="-127"/>
                <a:cs typeface="+mj-cs"/>
              </a:rPr>
              <a:t> 컴퓨팅 개요</a:t>
            </a:r>
            <a:endParaRPr kumimoji="0" lang="ko-KR" altLang="en-US" sz="1600" b="1" i="0" u="none" strike="noStrike" kern="1200" cap="none" spc="-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1.2.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컴퓨팅 정의 </a:t>
            </a:r>
            <a:r>
              <a:rPr lang="en-US" altLang="ko-KR" dirty="0" smtClean="0"/>
              <a:t>(1/2) 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1.2.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컴퓨팅 정의 </a:t>
            </a:r>
            <a:r>
              <a:rPr lang="en-US" altLang="ko-KR" dirty="0" smtClean="0"/>
              <a:t>(2/2) 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2306" y="1268760"/>
            <a:ext cx="8561387" cy="478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6095999" y="86959"/>
            <a:ext cx="3537521" cy="6937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5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1. </a:t>
            </a:r>
            <a:r>
              <a:rPr lang="ko-KR" altLang="en-US" sz="1600" b="1" spc="-50" dirty="0" err="1" smtClean="0">
                <a:latin typeface="맑은 고딕" pitchFamily="50" charset="-127"/>
                <a:ea typeface="맑은 고딕" pitchFamily="50" charset="-127"/>
                <a:cs typeface="+mj-cs"/>
              </a:rPr>
              <a:t>클라우드</a:t>
            </a:r>
            <a:r>
              <a:rPr lang="ko-KR" altLang="en-US" sz="1600" b="1" spc="-50" dirty="0" smtClean="0">
                <a:latin typeface="맑은 고딕" pitchFamily="50" charset="-127"/>
                <a:ea typeface="맑은 고딕" pitchFamily="50" charset="-127"/>
                <a:cs typeface="+mj-cs"/>
              </a:rPr>
              <a:t> 컴퓨팅 개요</a:t>
            </a:r>
            <a:endParaRPr kumimoji="0" lang="ko-KR" altLang="en-US" sz="1600" b="1" i="0" u="none" strike="noStrike" kern="1200" cap="none" spc="-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22780</TotalTime>
  <Words>2700</Words>
  <Application>Microsoft Office PowerPoint</Application>
  <PresentationFormat>A4 용지(210x297mm)</PresentationFormat>
  <Paragraphs>612</Paragraphs>
  <Slides>66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67" baseType="lpstr">
      <vt:lpstr>1_디자인 사용자 지정</vt:lpstr>
      <vt:lpstr>슬라이드 0</vt:lpstr>
      <vt:lpstr>슬라이드 1</vt:lpstr>
      <vt:lpstr>슬라이드 2</vt:lpstr>
      <vt:lpstr>1.1. 환경 변화 &amp; 트렌드 (1/3) </vt:lpstr>
      <vt:lpstr>1.1. 환경 변화 &amp; 트렌드 (2/3) </vt:lpstr>
      <vt:lpstr>1.1. 환경 변화 &amp; 트렌드 (3/3) – 2014 IT 기술전망 (Gartner 2013.10)</vt:lpstr>
      <vt:lpstr>* 참고 : Gartner Hype Cycle </vt:lpstr>
      <vt:lpstr>1.2. 클라우드 컴퓨팅 정의 (1/2) </vt:lpstr>
      <vt:lpstr>1.2. 클라우드 컴퓨팅 정의 (2/2) </vt:lpstr>
      <vt:lpstr>1.3. 클라우드 서비스 모델 (1/2)</vt:lpstr>
      <vt:lpstr>슬라이드 10</vt:lpstr>
      <vt:lpstr>1.3. 클라우드 서비스 모델 (2/2) – Google App Engine ( PaaS )</vt:lpstr>
      <vt:lpstr>1.3. 클라우드 배포 모델 (1/2)</vt:lpstr>
      <vt:lpstr>1.3. 클라우드 배포 모델 (2/2)</vt:lpstr>
      <vt:lpstr>1.4. 장점 및 단점 (1/2)</vt:lpstr>
      <vt:lpstr>1.4. 장점 및 단점 (2/2)</vt:lpstr>
      <vt:lpstr>1.5. 비용 관점에서의 클라우드 (1/2)</vt:lpstr>
      <vt:lpstr>1.5. 비용 관점에서의 클라우드 (2/2) – CISCO 사례</vt:lpstr>
      <vt:lpstr>슬라이드 18</vt:lpstr>
      <vt:lpstr>2.1. 참조 모델 (1/2) - Architecture</vt:lpstr>
      <vt:lpstr>2.1. 참조 모델 (1/2) – 영역별 기술지원 벤더</vt:lpstr>
      <vt:lpstr>2.2. 클라우드 기술 계층 (1/3)</vt:lpstr>
      <vt:lpstr>2.2. 클라우드 기술 계층 (2/3) - 주요기술</vt:lpstr>
      <vt:lpstr>2.2. 클라우드 기술 계층 (3/3) - Use case</vt:lpstr>
      <vt:lpstr>2.3. 가상화 기술 (1/3) </vt:lpstr>
      <vt:lpstr>2.3. 가상화 기술 (2/3) </vt:lpstr>
      <vt:lpstr>2.3. 가상화 기술 (3/3) – 서버가상화(Hypervisor)</vt:lpstr>
      <vt:lpstr>참고. 서버가상화 성능비교 (SPECjbb2005 : Server-side JVM performance)</vt:lpstr>
      <vt:lpstr>2.5. 고 가용성 및 확장성 기술 (1/2) – 가용성 기술 </vt:lpstr>
      <vt:lpstr>2.5. 확장성 기술 (2/2) – Scale-Up, Scale-Out, …, Auto-Scaling</vt:lpstr>
      <vt:lpstr>2.4. SDN, SDS, SDDC, … SDx  (1/3) – SDx(Software Defined Anything)</vt:lpstr>
      <vt:lpstr>2.4. SDN, SDS, SDDC, … SDx  (2/3) – SDDC(Software Defined Data Center)</vt:lpstr>
      <vt:lpstr>2.4. SDN, SDS, SDDC, … SDx  (3/3) - SDN(Software Defined Network)</vt:lpstr>
      <vt:lpstr>참고. 전통적인 N/W 아키텍쳐 vs SDN </vt:lpstr>
      <vt:lpstr>2.6. 기타 (1/2) – Single v.s. Multi-Tenant</vt:lpstr>
      <vt:lpstr>2.6. 기타 (2/2) – 관리 및 운영의 변화</vt:lpstr>
      <vt:lpstr>슬라이드 36</vt:lpstr>
      <vt:lpstr>클라우드 서비스 보안위협 (1/4)</vt:lpstr>
      <vt:lpstr>클라우드 서비스 보안위협(2/4)</vt:lpstr>
      <vt:lpstr>클라우드 서비스 보안위협(3/4)</vt:lpstr>
      <vt:lpstr>클라우드 서비스 보안위협(4/4)</vt:lpstr>
      <vt:lpstr>클라우드 서비스 보안사고 사례</vt:lpstr>
      <vt:lpstr>클라우드 보안 컴퓨팅 기술</vt:lpstr>
      <vt:lpstr>* 참고 : Cloud Computing Pattern, OSA(Open Security Architecture)</vt:lpstr>
      <vt:lpstr>* 참고 : Cloud Computing Pattern, OSA(Open Security Architecture)</vt:lpstr>
      <vt:lpstr>슬라이드 45</vt:lpstr>
      <vt:lpstr>4.1. Mobile Cloud (1/2)</vt:lpstr>
      <vt:lpstr>4.1. Mobile Cloud (2/2) </vt:lpstr>
      <vt:lpstr>4.2. Personal Cloud Computing</vt:lpstr>
      <vt:lpstr>4.3. VPC : Virtual Private Cloud</vt:lpstr>
      <vt:lpstr>4.4. CSB : Cloud Service Brokerage</vt:lpstr>
      <vt:lpstr>4.5. Cloud Data Center (Green Data Center)</vt:lpstr>
      <vt:lpstr>슬라이드 52</vt:lpstr>
      <vt:lpstr>5.1. DevOps &amp; 운영환경 최적화 (1/3)</vt:lpstr>
      <vt:lpstr>5.1. DevOps &amp; 운영환경 최적화 (2/3)</vt:lpstr>
      <vt:lpstr>참고. 전자정부F/W 기반 DevOps 구성(안)</vt:lpstr>
      <vt:lpstr>5.2. 빅데이터 (1/2)</vt:lpstr>
      <vt:lpstr>5.2. 빅데이터 (2/2)</vt:lpstr>
      <vt:lpstr>5.3. 사물인터넷(IoT : Internet of Thing) (1/3)</vt:lpstr>
      <vt:lpstr>5.3. 사물인터넷(IoT : Internet of Thing) (2/3)</vt:lpstr>
      <vt:lpstr>5.3. 사물인터넷(IoT : Internet of Thing) (3/3)</vt:lpstr>
      <vt:lpstr>5.4. Open Source (1/2)</vt:lpstr>
      <vt:lpstr>5.4. Open API, API G/W (2/2)</vt:lpstr>
      <vt:lpstr>6. 클라우드 발전방향 (1/2) </vt:lpstr>
      <vt:lpstr>6. 클라우드 발전방향 (2/2) </vt:lpstr>
      <vt:lpstr>슬라이드 65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</cp:lastModifiedBy>
  <cp:revision>920</cp:revision>
  <cp:lastPrinted>2012-03-05T01:22:20Z</cp:lastPrinted>
  <dcterms:created xsi:type="dcterms:W3CDTF">2012-02-24T05:38:30Z</dcterms:created>
  <dcterms:modified xsi:type="dcterms:W3CDTF">2014-03-17T08:32:32Z</dcterms:modified>
</cp:coreProperties>
</file>